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319" r:id="rId2"/>
    <p:sldId id="347" r:id="rId3"/>
    <p:sldId id="338" r:id="rId4"/>
    <p:sldId id="296" r:id="rId5"/>
    <p:sldId id="297" r:id="rId6"/>
    <p:sldId id="298" r:id="rId7"/>
    <p:sldId id="337" r:id="rId8"/>
    <p:sldId id="299" r:id="rId9"/>
    <p:sldId id="300" r:id="rId10"/>
    <p:sldId id="303" r:id="rId11"/>
    <p:sldId id="301" r:id="rId12"/>
    <p:sldId id="302" r:id="rId13"/>
    <p:sldId id="304" r:id="rId14"/>
    <p:sldId id="335" r:id="rId15"/>
    <p:sldId id="305" r:id="rId16"/>
    <p:sldId id="331" r:id="rId17"/>
    <p:sldId id="306" r:id="rId18"/>
    <p:sldId id="339" r:id="rId19"/>
    <p:sldId id="340" r:id="rId20"/>
    <p:sldId id="334" r:id="rId21"/>
    <p:sldId id="307" r:id="rId22"/>
    <p:sldId id="308" r:id="rId23"/>
    <p:sldId id="309" r:id="rId24"/>
    <p:sldId id="333" r:id="rId25"/>
    <p:sldId id="328" r:id="rId26"/>
    <p:sldId id="327" r:id="rId27"/>
    <p:sldId id="329" r:id="rId28"/>
    <p:sldId id="310" r:id="rId29"/>
    <p:sldId id="312" r:id="rId30"/>
    <p:sldId id="313" r:id="rId31"/>
    <p:sldId id="314" r:id="rId32"/>
    <p:sldId id="315" r:id="rId33"/>
    <p:sldId id="316" r:id="rId34"/>
    <p:sldId id="317" r:id="rId35"/>
    <p:sldId id="344" r:id="rId36"/>
    <p:sldId id="345" r:id="rId37"/>
    <p:sldId id="346" r:id="rId38"/>
    <p:sldId id="259" r:id="rId39"/>
    <p:sldId id="262" r:id="rId40"/>
    <p:sldId id="295" r:id="rId41"/>
    <p:sldId id="326" r:id="rId42"/>
    <p:sldId id="311" r:id="rId43"/>
    <p:sldId id="258" r:id="rId44"/>
    <p:sldId id="325" r:id="rId45"/>
    <p:sldId id="256" r:id="rId46"/>
    <p:sldId id="284" r:id="rId47"/>
    <p:sldId id="293" r:id="rId48"/>
    <p:sldId id="257" r:id="rId49"/>
    <p:sldId id="269" r:id="rId50"/>
    <p:sldId id="294" r:id="rId51"/>
    <p:sldId id="288" r:id="rId52"/>
    <p:sldId id="289" r:id="rId53"/>
    <p:sldId id="290" r:id="rId54"/>
    <p:sldId id="270" r:id="rId55"/>
    <p:sldId id="320" r:id="rId56"/>
    <p:sldId id="273" r:id="rId57"/>
    <p:sldId id="274" r:id="rId58"/>
    <p:sldId id="280" r:id="rId59"/>
    <p:sldId id="281" r:id="rId60"/>
    <p:sldId id="318" r:id="rId61"/>
    <p:sldId id="323" r:id="rId62"/>
    <p:sldId id="322" r:id="rId63"/>
    <p:sldId id="324" r:id="rId64"/>
    <p:sldId id="291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/>
    <p:restoredTop sz="91640"/>
  </p:normalViewPr>
  <p:slideViewPr>
    <p:cSldViewPr>
      <p:cViewPr varScale="1">
        <p:scale>
          <a:sx n="100" d="100"/>
          <a:sy n="100" d="100"/>
        </p:scale>
        <p:origin x="185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701DFE1-11A6-DB47-80B7-8849203CD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936F05A-FD55-094C-9FED-481BB5369E4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A387F463-B03B-C145-B273-29DDA5A6C5B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C03AE2BD-2FBA-314B-8ABB-81DCA25C67A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B4071CF1-9116-5C45-856F-44AE015AFB0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1C816899-2C9D-5244-BC2A-7A761681F9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23F8F6-9511-144B-A2EC-8C2BBCD49F0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F8F6-9511-144B-A2EC-8C2BBCD49F07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5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F8F6-9511-144B-A2EC-8C2BBCD49F07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440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3F8F6-9511-144B-A2EC-8C2BBCD49F07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39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257E7C1-43B4-A045-B1FD-6A70A3AD48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C1641A-99A7-934F-A9BD-3ACFB9F665A4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486185C2-6BA0-AA46-A2D8-48307909BAC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A0FE2CA-CA6F-4A49-B73F-52EF4D43F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9461804-A58E-E74C-AC51-434D83E8B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029B4F-C74C-2F47-8ABE-436F9B4A1D32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57F4146E-16FB-FB45-BB6B-8B87BB4E389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50A6494-1719-DC45-8163-6C014CAF4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4872-1335-AC46-ACDE-87F7BEEC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4E738-BB34-0E4C-92A0-884CD2053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C9457-ABD0-F04C-8678-9752FAB4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D97BE-CD7B-D64B-A34C-C93D9DAD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C5646-5F60-344C-A6C6-64EC8267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6CC4F-2352-D04D-89AD-7F0E652DF3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230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B682-D3EC-B044-B515-EC20DED5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3D043-14C3-4E4E-9FEA-0F03F2312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E24AD-26A7-1548-8094-1CF52EFB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EA5D6-4B91-D141-B6B5-EAE5ABAE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952CC-75E1-B341-89CE-1F2D008D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79F0E7-58E6-F143-9B49-172DED7B63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943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FDF5F-5048-C948-ADB4-8C5538C9E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8750A-3DDF-F549-9A42-51CE93935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89E6F-383A-CD41-99E6-A3C19960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FD74A-BC12-5C4D-ADCC-21DF6A43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5B96C-ADBF-7C49-8DAD-82D2E8A0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3443C3-64A7-0748-A452-5C7FA7A847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974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1186-BA55-8342-8781-D439161E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14B2C9D-FEF6-EA44-964C-A008B05FD90F}"/>
              </a:ext>
            </a:extLst>
          </p:cNvPr>
          <p:cNvSpPr>
            <a:spLocks noGrp="1"/>
          </p:cNvSpPr>
          <p:nvPr>
            <p:ph type="ch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047EC-7058-574F-BFFB-8B3254569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1C59E-EFC8-904B-AFDF-C328D9CC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C5AFC-34D9-F24C-9B06-F24B446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291A1-1F27-F748-AFF2-A8663AAF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CC46E78-D935-7C4D-9841-505D805F2D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3540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841CFD21-812A-224A-9DB7-ABA1651E84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1C47891E-D18A-0944-97D8-F76B0A6029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2">
            <a:extLst>
              <a:ext uri="{FF2B5EF4-FFF2-40B4-BE49-F238E27FC236}">
                <a16:creationId xmlns:a16="http://schemas.microsoft.com/office/drawing/2014/main" id="{15B314A7-D62E-7546-87E1-8F857DB337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2C512-BBC1-DE44-9591-D4D5E99C07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20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DB1-2E48-ED4F-85C2-C636F33D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6E58-1AC7-E742-8A68-8AAAD34F5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4159-889A-7F4E-BFC3-EEF94BF5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1248B-9B97-5E43-8277-6411793B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E24F-8752-CF40-B79C-7616EDD6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ACB0BD-43B4-D84B-B5EA-88D1878F43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579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6B132-C929-D54E-9C19-3C0FE01B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15918-91E3-F248-B48F-AD149D02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25498-AC03-6A4B-9549-A28C3C9B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59BB7-4E4C-F243-843F-C1C46B63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464CC-65E2-D44F-838F-50F46AF4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0CAC7A-B568-EA4C-BEBB-E34FE8336D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80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7C3A-D157-2946-8FE8-DCE789AC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1B2F-DD33-FF46-9093-C06672890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93B64-50CC-B848-8C02-E520BD334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B68FB-2156-A64A-8968-CA1A4A8B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235B9-D0A4-5641-A75B-425905F2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C5393-EC14-2D4B-A544-1A620BB5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A6FA5B-FDF3-4A4B-8C7F-29F3D188C6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10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C0F2-C019-8F41-80DC-94E554D8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5AB7C-161C-3243-90DF-1F876C95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9C3C9-3D31-784F-9C4E-87CBCFDCB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24D53-A2F0-7541-8B23-E8B6ED1BE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87FFF-251D-D344-B78A-F6E875756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4A6F8-83D2-9B4A-A6CD-B1E546A3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6DDF49-5E08-3642-A549-943812FB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D3AD9-DF9B-7344-A078-D7807E24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7F852-ABE4-0E4A-841A-741F9F6D30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1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1D73-2E2D-4E40-9F22-6F1F68B7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72DE3-8397-A94C-B0F8-EDBE6AB8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0853B-E504-2642-A03C-48B472F7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211FD-DAF0-4B42-B8C3-C4F1F06B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C2B5B1-6369-5144-9F0F-D7C364F396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60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D596D-6B05-8E4F-9DB7-4896F416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057E3-D526-CE49-B3B6-B2B79C1F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35B3B-28E1-9E41-ADB4-5C340466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DCA3B7-F093-4642-96D7-CBE381BBCC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71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7326-49D3-D346-927C-26830ED4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2D66-C8B4-E046-A553-42C358FF3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CFD1F-8272-1446-91EF-65EAA1DB6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C65ED-92C1-654B-B891-315FF6D7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2A397-5C27-064F-8265-08A15301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AF957-AC07-0E42-9C3A-A210CF55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C26D1D-334C-7142-B39F-48565240B0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95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43FC-D48A-CB4C-836C-5C05918F0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AF33E-787A-DE48-A12D-2D3FDFF2C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47737-A698-1546-9862-DB24A231A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4C177-8FBD-E448-86B7-6C9F76B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EB88-A951-5F4A-833E-3FCF3EDD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0AA23-1ED5-5C43-AC04-4DA65B92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D50242-805C-3341-9F39-22C55D8918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09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E3DF7EA-490C-4E4D-AF59-CF15C9A826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D4642C9-7218-6748-A664-1E5E5818EB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B9BF82E-E142-9B4E-BFD4-DBF4B1C3A1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F246CE2-F1C2-D54A-87E3-8748F2967E7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0570FA9-78E7-FD4D-9B37-DF07AD7DDC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0BBF2A4-8276-C74F-9BDB-06141CB20A4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NRx5hc4gYc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google.com/imgres?imgurl=https%3A%2F%2Fchattanoogapinball.com%2Fwp-content%2Fuploads%2F2017%2F11%2Fmrspacman31.png&amp;imgrefurl=https%3A%2F%2Fchattanoogapinball.com%2Fproduct%2Fnew-classic-ms-pacman-arcade-game%2F&amp;docid=StCmvE73FN23RM&amp;tbnid=1c42UU3UEwu8QM%3A&amp;vet=10ahUKEwjQhv7pkfXlAhXjp1kKHfB2A4oQMwjRAigPMA8..i&amp;w=1000&amp;h=1000&amp;bih=546&amp;biw=1152&amp;q=pics%20of%20pacman%20arcade%20game&amp;ved=0ahUKEwjQhv7pkfXlAhXjp1kKHfB2A4oQMwjRAigPMA8&amp;iact=mrc&amp;uact=8" TargetMode="External"/><Relationship Id="rId2" Type="http://schemas.openxmlformats.org/officeDocument/2006/relationships/hyperlink" Target="https://www.google.com/search?sa=G&amp;hl=en&amp;sxsrf=ACYBGNQP2y7KUcvfASPFRb_ixOnddhNYuQ:1574127263460&amp;q=arcade+games+series&amp;tbm=isch&amp;tbs=simg:CAQSkAEJej8X_1nsw_1UEahAELEKjU2AQaAAwLELCMpwgaXwpdCAMSJWLJA8QDmhdh-gtA_1gvKA_1sLhzeIN_102pzWMPaY9gzeKJ-smpz0aMC4RRAf_1fJhIX2OcK7xVTaWM1DpeaznXxnr4dQpeF10j4VFrMwXG6rvj0yo3pteCiSAEDAsQjq7-CBoKCggIARIEJf0BQww&amp;ved=0ahUKEwjarPqCkfXlAhWPxFkKHeTRCc4Qwg4ILigA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hyperlink" Target="https://www.gameondallas.com/Ms-Pac-Man-Video-Game-p/2201.htm" TargetMode="External"/><Relationship Id="rId4" Type="http://schemas.openxmlformats.org/officeDocument/2006/relationships/hyperlink" Target="https://www.google.com/imgres?imgurl=https%3A%2F%2Fcdn3.volusion.com%2Fxnkfq.azdvr%2Fv%2Fvspfiles%2Fphotos%2F2201-2.jpg%3Fv-cache%3D1495018658&amp;imgrefurl=https%3A%2F%2Fwww.gameondallas.com%2FMs-Pac-Man-Video-Game-p%2F2201.htm&amp;docid=fiNDjnqfE9dV5M&amp;tbnid=mJPyG0HG4BDKXM%3A&amp;vet=10ahUKEwjQhv7pkfXlAhXjp1kKHfB2A4oQMwjPAigOMA4..i&amp;w=500&amp;h=500&amp;bih=546&amp;biw=1152&amp;q=pics%20of%20pacman%20arcade%20game&amp;ved=0ahUKEwjQhv7pkfXlAhXjp1kKHfB2A4oQMwjPAigOMA4&amp;iact=mrc&amp;uact=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clk?sa=l&amp;ai=DChcSEwiSx-6yqfblAhVCnLMKHY7cArIYABAeGgJxbg&amp;sig=AOD64_1rC2C77LEiOFHPOciNDOunUzJmDA&amp;ctype=5&amp;q=&amp;ved=0ahUKEwjE_OayqfblAhVhkuAKHSFdDEAQ1CkI8QU&amp;adurl=" TargetMode="External"/><Relationship Id="rId2" Type="http://schemas.openxmlformats.org/officeDocument/2006/relationships/hyperlink" Target="https://www.google.com/aclk?sa=l&amp;ai=DChcSEwiSx-6yqfblAhVCnLMKHY7cArIYABAeGgJxbg&amp;sig=AOD64_1rC2C77LEiOFHPOciNDOunUzJmDA&amp;ctype=5&amp;q=&amp;ved=0ahUKEwjE_OayqfblAhVhkuAKHSFdDEAQ2CkI8gU&amp;adurl=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oogle.com/aclk?sa=l&amp;ai=DChcSEwiSx-6yqfblAhVCnLMKHY7cArIYABAeGgJxbg&amp;sig=AOD64_1rC2C77LEiOFHPOciNDOunUzJmDA&amp;ctype=5&amp;q=&amp;ved=0ahUKEwjE_OayqfblAhVhkuAKHSFdDEAQqCsItwE&amp;adurl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uxoThzFPP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fortunedotcom.files.wordpress.com%2F2017%2F07%2Fgettyimages-805984746.jpg&amp;imgrefurl=http%3A%2F%2Ffortune.com%2F2017%2F07%2F07%2Ftencent-honor-kings-global-addiction%2F&amp;docid=oSiCyN1oRbG6OM&amp;tbnid=FUzKlzrgt_RTzM%3A&amp;vet=10ahUKEwjW9v38xPPeAhWRZd8KHUNYB38QMwisAShEMEQ..i&amp;w=1024&amp;h=683&amp;bih=550&amp;biw=1121&amp;q=smartphone%20games&amp;ved=0ahUKEwjW9v38xPPeAhWRZd8KHUNYB38QMwisAShEMEQ&amp;iact=mrc&amp;uact=8" TargetMode="External"/><Relationship Id="rId2" Type="http://schemas.openxmlformats.org/officeDocument/2006/relationships/hyperlink" Target="http://www.thejournal.ie/youtube-gaming-smartphone-streaming-2651863-Mar2016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hyperlink" Target="https://www.google.com/imgres?imgurl=http%3A%2F%2Fc1.thejournal.ie%2Fmedia%2F2016%2F03%2Fshutterstock_178235420-390x285.jpg&amp;imgrefurl=http%3A%2F%2Fwww.thejournal.ie%2Fyoutube-gaming-smartphone-streaming-2651863-Mar2016%2F&amp;docid=QIw5_TQKLt9ipM&amp;tbnid=ilxG30hk62RugM%3A&amp;vet=10ahUKEwjW9v38xPPeAhWRZd8KHUNYB38QMwirAShDMEM..i&amp;w=390&amp;h=285&amp;bih=550&amp;biw=1121&amp;q=smartphone%20games&amp;ved=0ahUKEwjW9v38xPPeAhWRZd8KHUNYB38QMwirAShDMEM&amp;iact=mrc&amp;uact=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m0zWiUGrzBk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9KPJlA5yds" TargetMode="External"/><Relationship Id="rId2" Type="http://schemas.openxmlformats.org/officeDocument/2006/relationships/hyperlink" Target="https://www.youtube.com/watch?v=P9KPJlA5yd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itv.com/portal.htm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youtube.com/watch?v=s5B1dITtfFw&amp;feature=related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uxoThzFPPw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.mx/pin/401524123011447449/" TargetMode="External"/><Relationship Id="rId2" Type="http://schemas.openxmlformats.org/officeDocument/2006/relationships/hyperlink" Target="https://www.google.com/url?sa=i&amp;source=images&amp;cd=&amp;ved=2ahUKEwiU2Ju9mPXlAhXnmOAKHSZdAYIQjRx6BAgBEAQ&amp;url=https%3A%2F%2Fwww.pinterest.com.mx%2Fpin%2F401524123011447449%2F&amp;psig=AOvVaw0fVx5xXfec9PtdSFs1tP6f&amp;ust=157421566359434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p6qQEDp0Ug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CB187AC1-B45F-9C44-ACFA-DA509E3D815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r>
              <a:rPr lang="en-US" altLang="en-US" sz="4400"/>
              <a:t>Computer Gaming, Entertainment and other Cool Applications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918C5CD-6E52-714F-B6C1-C37E29585A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endParaRPr lang="en-US" altLang="en-US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>
            <a:extLst>
              <a:ext uri="{FF2B5EF4-FFF2-40B4-BE49-F238E27FC236}">
                <a16:creationId xmlns:a16="http://schemas.microsoft.com/office/drawing/2014/main" id="{11F64775-9160-394A-ABBA-89B927358D4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5105400" cy="1143000"/>
          </a:xfrm>
        </p:spPr>
        <p:txBody>
          <a:bodyPr anchor="ctr"/>
          <a:lstStyle/>
          <a:p>
            <a:pPr algn="r"/>
            <a:r>
              <a:rPr lang="en-US" altLang="en-US" sz="4400" b="1" dirty="0"/>
              <a:t>Pong Demo</a:t>
            </a:r>
          </a:p>
        </p:txBody>
      </p:sp>
      <p:sp>
        <p:nvSpPr>
          <p:cNvPr id="59395" name="Rectangle 1027">
            <a:extLst>
              <a:ext uri="{FF2B5EF4-FFF2-40B4-BE49-F238E27FC236}">
                <a16:creationId xmlns:a16="http://schemas.microsoft.com/office/drawing/2014/main" id="{DF45DF71-7357-344F-9A70-3C1BC6D1FF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en-US" sz="2800" b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</a:t>
            </a:r>
            <a:r>
              <a:rPr lang="en-US" altLang="en-US" sz="28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en-US" sz="2800" b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en-US" altLang="en-US" sz="28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=XNRx5hc4gYc</a:t>
            </a:r>
            <a:endParaRPr lang="en-US" altLang="en-US" sz="28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>
            <a:extLst>
              <a:ext uri="{FF2B5EF4-FFF2-40B4-BE49-F238E27FC236}">
                <a16:creationId xmlns:a16="http://schemas.microsoft.com/office/drawing/2014/main" id="{2EDEFEA7-8DC7-2F4E-A3D5-106044A35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381000"/>
          </a:xfrm>
        </p:spPr>
        <p:txBody>
          <a:bodyPr/>
          <a:lstStyle/>
          <a:p>
            <a:r>
              <a:rPr lang="en-US" altLang="en-US" sz="3200" dirty="0"/>
              <a:t>Pong, the first “</a:t>
            </a:r>
            <a:r>
              <a:rPr lang="en-US" altLang="en-US" sz="3200" dirty="0" err="1"/>
              <a:t>video”game</a:t>
            </a:r>
            <a:r>
              <a:rPr lang="en-US" altLang="en-US" sz="3200" dirty="0"/>
              <a:t>…1969</a:t>
            </a:r>
          </a:p>
        </p:txBody>
      </p:sp>
      <p:pic>
        <p:nvPicPr>
          <p:cNvPr id="57347" name="Picture 1027" descr="picture of Pong arcade machine">
            <a:extLst>
              <a:ext uri="{FF2B5EF4-FFF2-40B4-BE49-F238E27FC236}">
                <a16:creationId xmlns:a16="http://schemas.microsoft.com/office/drawing/2014/main" id="{E045217A-1084-734E-B1A3-ECDF8F8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0"/>
            <a:ext cx="4495800" cy="853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>
            <a:extLst>
              <a:ext uri="{FF2B5EF4-FFF2-40B4-BE49-F238E27FC236}">
                <a16:creationId xmlns:a16="http://schemas.microsoft.com/office/drawing/2014/main" id="{62F7B5EB-B9DD-1940-B024-9B74B211BC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The Home Pong Machine</a:t>
            </a:r>
            <a:br>
              <a:rPr lang="en-US" altLang="en-US" sz="3200" dirty="0"/>
            </a:br>
            <a:r>
              <a:rPr lang="en-US" altLang="en-US" sz="3200" dirty="0"/>
              <a:t>sold by Atari…their first</a:t>
            </a:r>
            <a:br>
              <a:rPr lang="en-US" altLang="en-US" sz="3200" dirty="0"/>
            </a:br>
            <a:r>
              <a:rPr lang="en-US" altLang="en-US" sz="3200" dirty="0"/>
              <a:t>product!</a:t>
            </a:r>
          </a:p>
        </p:txBody>
      </p:sp>
      <p:sp>
        <p:nvSpPr>
          <p:cNvPr id="58371" name="Rectangle 1027">
            <a:extLst>
              <a:ext uri="{FF2B5EF4-FFF2-40B4-BE49-F238E27FC236}">
                <a16:creationId xmlns:a16="http://schemas.microsoft.com/office/drawing/2014/main" id="{3C4D75E9-D603-3A41-B51A-795D94A53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2127250"/>
            <a:ext cx="2279650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/>
              <a:t>Atari PONG</a:t>
            </a:r>
          </a:p>
          <a:p>
            <a:pPr eaLnBrk="0" hangingPunct="0"/>
            <a:r>
              <a:rPr lang="en-US" altLang="en-US" sz="1100"/>
              <a:t>  </a:t>
            </a:r>
            <a:r>
              <a:rPr lang="en-US" altLang="en-US" sz="9700"/>
              <a:t> </a:t>
            </a:r>
            <a:r>
              <a:rPr lang="en-US" altLang="en-US" sz="1100"/>
              <a:t>                                                         </a:t>
            </a:r>
            <a:r>
              <a:rPr lang="en-US" altLang="en-US"/>
              <a:t> </a:t>
            </a:r>
          </a:p>
          <a:p>
            <a:pPr eaLnBrk="0" hangingPunct="0"/>
            <a:endParaRPr lang="en-US" altLang="en-US"/>
          </a:p>
        </p:txBody>
      </p:sp>
      <p:pic>
        <p:nvPicPr>
          <p:cNvPr id="58372" name="Picture 1028" descr="picture of Pong home game">
            <a:extLst>
              <a:ext uri="{FF2B5EF4-FFF2-40B4-BE49-F238E27FC236}">
                <a16:creationId xmlns:a16="http://schemas.microsoft.com/office/drawing/2014/main" id="{2860361F-1999-8A4A-B74C-080550BB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27250"/>
            <a:ext cx="619604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26">
            <a:extLst>
              <a:ext uri="{FF2B5EF4-FFF2-40B4-BE49-F238E27FC236}">
                <a16:creationId xmlns:a16="http://schemas.microsoft.com/office/drawing/2014/main" id="{19ED63F2-9C87-9D47-98DB-0322AECDE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Magnavox Odyssey 1972</a:t>
            </a:r>
          </a:p>
        </p:txBody>
      </p:sp>
      <p:sp>
        <p:nvSpPr>
          <p:cNvPr id="60419" name="Rectangle 1027">
            <a:extLst>
              <a:ext uri="{FF2B5EF4-FFF2-40B4-BE49-F238E27FC236}">
                <a16:creationId xmlns:a16="http://schemas.microsoft.com/office/drawing/2014/main" id="{036751CD-DA5B-AD4E-8B13-A13EBEE719B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800"/>
              <a:t>Used overlays that you adhered to the front of your TV to simulate graphics</a:t>
            </a:r>
          </a:p>
          <a:p>
            <a:r>
              <a:rPr lang="en-US" altLang="en-US" sz="2800"/>
              <a:t>Players had to keep their own score since the machine was not smart enough to do it for them!</a:t>
            </a:r>
          </a:p>
        </p:txBody>
      </p:sp>
      <p:pic>
        <p:nvPicPr>
          <p:cNvPr id="60420" name="Picture 1028" descr="picture of Magnavox Odyssey">
            <a:extLst>
              <a:ext uri="{FF2B5EF4-FFF2-40B4-BE49-F238E27FC236}">
                <a16:creationId xmlns:a16="http://schemas.microsoft.com/office/drawing/2014/main" id="{3BDC1B92-D5A1-C644-A032-F0921EB72C8C}"/>
              </a:ext>
            </a:extLst>
          </p:cNvPr>
          <p:cNvPicPr>
            <a:picLocks noGrp="1" noChangeAspect="1" noChangeArrowheads="1"/>
          </p:cNvPicPr>
          <p:nvPr>
            <p:ph type="ch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2590800"/>
            <a:ext cx="3810000" cy="2857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DD6C0DCC-F9F8-8547-9281-730671C27E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Intel 4004 Microprocessor - 1972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4A838DA3-E4B4-B54E-A7D5-34763F26F1D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30725"/>
          </a:xfrm>
        </p:spPr>
        <p:txBody>
          <a:bodyPr/>
          <a:lstStyle/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/>
              <a:t>First commercially available micro-processor – first used in a programmable calculator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Font typeface="Wingdings" charset="2"/>
              <a:buNone/>
              <a:defRPr/>
            </a:pPr>
            <a:endParaRPr lang="en-US" altLang="en-US"/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/>
              <a:t>This technology made the personal computer possible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Font typeface="Wingdings" charset="2"/>
              <a:buNone/>
              <a:defRPr/>
            </a:pPr>
            <a:endParaRPr lang="en-US" altLang="en-US"/>
          </a:p>
          <a:p>
            <a:pPr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/>
              <a:t>Contained 2300 transistors and ran at 100 khz</a:t>
            </a:r>
          </a:p>
        </p:txBody>
      </p:sp>
      <p:pic>
        <p:nvPicPr>
          <p:cNvPr id="45059" name="Picture 4" descr="[Intel 4004]">
            <a:extLst>
              <a:ext uri="{FF2B5EF4-FFF2-40B4-BE49-F238E27FC236}">
                <a16:creationId xmlns:a16="http://schemas.microsoft.com/office/drawing/2014/main" id="{F9BC1C61-4D34-1741-AA1C-DEC1E724E1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2836863"/>
            <a:ext cx="2438400" cy="2057400"/>
          </a:xfrm>
        </p:spPr>
      </p:pic>
    </p:spTree>
    <p:extLst>
      <p:ext uri="{BB962C8B-B14F-4D97-AF65-F5344CB8AC3E}">
        <p14:creationId xmlns:p14="http://schemas.microsoft.com/office/powerpoint/2010/main" val="227952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A3C7548-A97B-C542-9F29-E6C947A0D0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Atari 2600…1977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4C00A74A-34D3-9948-863A-7BC321F83B5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800"/>
              <a:t>First Home Video Game with Plug in ROM cartridges</a:t>
            </a:r>
          </a:p>
          <a:p>
            <a:r>
              <a:rPr lang="en-US" altLang="en-US" sz="2800"/>
              <a:t>Color Graphics!</a:t>
            </a:r>
          </a:p>
          <a:p>
            <a:r>
              <a:rPr lang="en-US" altLang="en-US" sz="2800"/>
              <a:t>Joysticks!</a:t>
            </a:r>
          </a:p>
          <a:p>
            <a:r>
              <a:rPr lang="en-US" altLang="en-US" sz="2800"/>
              <a:t>Multi-Game</a:t>
            </a:r>
          </a:p>
          <a:p>
            <a:r>
              <a:rPr lang="en-US" altLang="en-US" sz="2800"/>
              <a:t>Establishes the Game Publishing Paradigm</a:t>
            </a:r>
          </a:p>
          <a:p>
            <a:endParaRPr lang="en-US" altLang="en-US" sz="2800"/>
          </a:p>
        </p:txBody>
      </p:sp>
      <p:pic>
        <p:nvPicPr>
          <p:cNvPr id="61444" name="Picture 4" descr="picture of Atari 2600">
            <a:extLst>
              <a:ext uri="{FF2B5EF4-FFF2-40B4-BE49-F238E27FC236}">
                <a16:creationId xmlns:a16="http://schemas.microsoft.com/office/drawing/2014/main" id="{D116F949-0E00-FC4D-8980-A597F3556DC6}"/>
              </a:ext>
            </a:extLst>
          </p:cNvPr>
          <p:cNvPicPr>
            <a:picLocks noGrp="1" noChangeAspect="1" noChangeArrowheads="1"/>
          </p:cNvPicPr>
          <p:nvPr>
            <p:ph type="ch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514600"/>
            <a:ext cx="3810000" cy="2513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19573-AC78-1649-9562-7F43D6F8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099"/>
            <a:ext cx="7772400" cy="1143000"/>
          </a:xfrm>
        </p:spPr>
        <p:txBody>
          <a:bodyPr/>
          <a:lstStyle/>
          <a:p>
            <a:r>
              <a:rPr lang="en-US" dirty="0"/>
              <a:t>PAC-MAN !!</a:t>
            </a:r>
          </a:p>
        </p:txBody>
      </p:sp>
      <p:pic>
        <p:nvPicPr>
          <p:cNvPr id="90114" name="Picture 2">
            <a:hlinkClick r:id="rId2"/>
            <a:extLst>
              <a:ext uri="{FF2B5EF4-FFF2-40B4-BE49-F238E27FC236}">
                <a16:creationId xmlns:a16="http://schemas.microsoft.com/office/drawing/2014/main" id="{68AC5829-FD59-164A-BEE8-0EFE37AC6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33" y="2743199"/>
            <a:ext cx="4627282" cy="25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7D4AB2-C981-8741-9D7C-A0464C884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4" y="1752599"/>
            <a:ext cx="1214541" cy="147424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sng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Roboto"/>
              </a:rPr>
              <a:t>  </a:t>
            </a:r>
            <a:r>
              <a:rPr kumimoji="0" lang="en-US" altLang="en-US" sz="18000" b="0" i="0" u="sng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Roboto"/>
                <a:hlinkClick r:id="rId4"/>
              </a:rPr>
              <a:t>     </a:t>
            </a:r>
            <a:endParaRPr kumimoji="0" lang="en-US" altLang="en-US" b="0" i="0" u="sng" strike="noStrike" cap="none" normalizeH="0" baseline="0">
              <a:ln>
                <a:noFill/>
              </a:ln>
              <a:solidFill>
                <a:srgbClr val="660099"/>
              </a:solidFill>
              <a:effectLst/>
              <a:latin typeface="Roboto"/>
              <a:hlinkClick r:id="rId4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sng" strike="noStrike" cap="none" normalizeH="0" baseline="0">
                <a:ln>
                  <a:noFill/>
                </a:ln>
                <a:solidFill>
                  <a:srgbClr val="70757A"/>
                </a:solidFill>
                <a:effectLst/>
                <a:latin typeface="Roboto"/>
                <a:hlinkClick r:id="rId4"/>
              </a:rPr>
              <a:t>500 × 500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660099"/>
              </a:solidFill>
              <a:effectLst/>
              <a:latin typeface="Roboto"/>
              <a:hlinkClick r:id="rId5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3C4043"/>
                </a:solidFill>
                <a:effectLst/>
                <a:latin typeface="Roboto-Medium"/>
                <a:hlinkClick r:id="rId5"/>
              </a:rPr>
              <a:t>Ms. Pac Man Video Game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660099"/>
              </a:solidFill>
              <a:effectLst/>
              <a:latin typeface="Roboto"/>
              <a:hlinkClick r:id="rId5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F6368"/>
                </a:solidFill>
                <a:effectLst/>
                <a:latin typeface="Roboto"/>
                <a:hlinkClick r:id="rId5"/>
              </a:rPr>
              <a:t>gameondallas.com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0118" name="Picture 6" descr="Image result for pics of pacman arcade game">
            <a:hlinkClick r:id="rId4"/>
            <a:extLst>
              <a:ext uri="{FF2B5EF4-FFF2-40B4-BE49-F238E27FC236}">
                <a16:creationId xmlns:a16="http://schemas.microsoft.com/office/drawing/2014/main" id="{DA8EF56A-144C-F641-9EF9-C98E1E4C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3" y="1584158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C3FB5B40-6B39-BA43-A43B-F591EF46A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4" y="1752599"/>
            <a:ext cx="1214541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Roboto"/>
                <a:hlinkClick r:id="rId7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034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>
            <a:extLst>
              <a:ext uri="{FF2B5EF4-FFF2-40B4-BE49-F238E27FC236}">
                <a16:creationId xmlns:a16="http://schemas.microsoft.com/office/drawing/2014/main" id="{CF7FFE88-0B46-E84B-A39C-C832495BC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/>
          <a:lstStyle/>
          <a:p>
            <a:r>
              <a:rPr lang="en-US" altLang="en-US" dirty="0"/>
              <a:t>A Parade of Games and </a:t>
            </a:r>
            <a:br>
              <a:rPr lang="en-US" altLang="en-US" dirty="0"/>
            </a:br>
            <a:r>
              <a:rPr lang="en-US" altLang="en-US" dirty="0"/>
              <a:t>Game </a:t>
            </a:r>
            <a:r>
              <a:rPr lang="en-US" altLang="en-US" dirty="0" err="1"/>
              <a:t>Conosoles</a:t>
            </a:r>
            <a:endParaRPr lang="en-US" altLang="en-US" dirty="0"/>
          </a:p>
        </p:txBody>
      </p:sp>
      <p:sp>
        <p:nvSpPr>
          <p:cNvPr id="62467" name="Rectangle 1027">
            <a:extLst>
              <a:ext uri="{FF2B5EF4-FFF2-40B4-BE49-F238E27FC236}">
                <a16:creationId xmlns:a16="http://schemas.microsoft.com/office/drawing/2014/main" id="{4AD61436-25CF-EE49-9AF6-76FFB4C926B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3810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/>
              <a:t>Asteroids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Tank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Breakout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Space Invaders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Pac-Man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Donkey Kong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Centipede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Frogger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Mario Brothers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Ultima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Quake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Doom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Microsoft Flight Simulator</a:t>
            </a:r>
          </a:p>
        </p:txBody>
      </p:sp>
      <p:sp>
        <p:nvSpPr>
          <p:cNvPr id="62468" name="Rectangle 1028">
            <a:extLst>
              <a:ext uri="{FF2B5EF4-FFF2-40B4-BE49-F238E27FC236}">
                <a16:creationId xmlns:a16="http://schemas.microsoft.com/office/drawing/2014/main" id="{0219D1D5-CAB9-594E-A8B0-CA1459BCA87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3810000" cy="4953000"/>
          </a:xfrm>
        </p:spPr>
        <p:txBody>
          <a:bodyPr/>
          <a:lstStyle/>
          <a:p>
            <a:r>
              <a:rPr lang="en-US" altLang="en-US" sz="2800" dirty="0"/>
              <a:t>Atari</a:t>
            </a:r>
          </a:p>
          <a:p>
            <a:r>
              <a:rPr lang="en-US" altLang="en-US" sz="2800" dirty="0" err="1"/>
              <a:t>Coleco</a:t>
            </a:r>
            <a:endParaRPr lang="en-US" altLang="en-US" sz="2800" dirty="0"/>
          </a:p>
          <a:p>
            <a:r>
              <a:rPr lang="en-US" altLang="en-US" sz="2800" dirty="0"/>
              <a:t>NEC</a:t>
            </a:r>
          </a:p>
          <a:p>
            <a:r>
              <a:rPr lang="en-US" altLang="en-US" sz="2800" dirty="0"/>
              <a:t>Commodore</a:t>
            </a:r>
          </a:p>
          <a:p>
            <a:r>
              <a:rPr lang="en-US" altLang="en-US" sz="2800" dirty="0"/>
              <a:t>Nintendo</a:t>
            </a:r>
          </a:p>
          <a:p>
            <a:r>
              <a:rPr lang="en-US" altLang="en-US" sz="2800" dirty="0"/>
              <a:t>Sega</a:t>
            </a:r>
          </a:p>
          <a:p>
            <a:r>
              <a:rPr lang="en-US" altLang="en-US" sz="2800" dirty="0"/>
              <a:t>Sony </a:t>
            </a:r>
            <a:r>
              <a:rPr lang="en-US" altLang="en-US" sz="2800" dirty="0" err="1"/>
              <a:t>Playstation</a:t>
            </a:r>
            <a:endParaRPr lang="en-US" altLang="en-US" sz="2800" dirty="0"/>
          </a:p>
          <a:p>
            <a:r>
              <a:rPr lang="en-US" altLang="en-US" sz="2800" dirty="0"/>
              <a:t>Microsoft (X-Box)</a:t>
            </a:r>
          </a:p>
          <a:p>
            <a:r>
              <a:rPr lang="en-US" altLang="en-US" sz="2800" dirty="0"/>
              <a:t>Nintendo Wii</a:t>
            </a:r>
          </a:p>
          <a:p>
            <a:endParaRPr lang="en-US" alt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5A5EDE-2907-CB46-AAE0-13DEE30C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Nintendo Classic</a:t>
            </a:r>
            <a:br>
              <a:rPr lang="en-US" sz="3200" dirty="0"/>
            </a:br>
            <a:r>
              <a:rPr lang="en-US" sz="3200" dirty="0"/>
              <a:t>introduced several generations</a:t>
            </a:r>
            <a:br>
              <a:rPr lang="en-US" sz="3200" dirty="0"/>
            </a:br>
            <a:r>
              <a:rPr lang="en-US" sz="3200" dirty="0"/>
              <a:t>to Computer Games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F813C85-56DB-DD47-9EDE-01BD5136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7112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32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93D6-DEAB-5C4B-AD94-C613A151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what game was played on</a:t>
            </a:r>
            <a:br>
              <a:rPr lang="en-US" dirty="0"/>
            </a:br>
            <a:r>
              <a:rPr lang="en-US" dirty="0"/>
              <a:t>the Nintendo?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C498095-3A3B-644F-BD02-A9251D8786A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304800" y="-1860690"/>
            <a:ext cx="304799" cy="377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sng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Roboto"/>
              </a:rPr>
              <a:t>  </a:t>
            </a:r>
            <a:r>
              <a:rPr kumimoji="0" lang="en-US" altLang="en-US" sz="1900" b="0" i="0" u="sng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Roboto"/>
              </a:rPr>
              <a:t>     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Roboto"/>
                <a:hlinkClick r:id="rId2"/>
              </a:rPr>
              <a:t>Super Mario Bros. Giant Wall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hlinkClick r:id="rId3"/>
            <a:extLst>
              <a:ext uri="{FF2B5EF4-FFF2-40B4-BE49-F238E27FC236}">
                <a16:creationId xmlns:a16="http://schemas.microsoft.com/office/drawing/2014/main" id="{2952C2E8-E933-E045-A254-396D73177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34938" y="-212725"/>
            <a:ext cx="8969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hlinkClick r:id="rId4"/>
            <a:extLst>
              <a:ext uri="{FF2B5EF4-FFF2-40B4-BE49-F238E27FC236}">
                <a16:creationId xmlns:a16="http://schemas.microsoft.com/office/drawing/2014/main" id="{62322453-6A25-E443-AD62-A0C9C375B0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1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B07F-A386-1C5E-502F-11CF91E1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297D-21B8-4341-9B12-97752EDCF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Short History of Computer Video Gaming</a:t>
            </a:r>
          </a:p>
          <a:p>
            <a:endParaRPr lang="en-US" dirty="0"/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https://www.youtube.com/watch?v=uuxoThzFPPw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24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C01AF8-8B7B-C949-BCAE-F8E0D1A0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/>
          <a:p>
            <a:r>
              <a:rPr lang="en-US" dirty="0"/>
              <a:t>Super Mario Brothers!!!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58A0AF-E65E-1045-8357-27A8A6D96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32" y="3673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kumimoji="0" lang="en-US" altLang="en-US" sz="35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   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Yes, somehow this only comes in eighth. The NES pack-in is the definitive videogame for a generation, and the first experience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62" name="Picture 2">
            <a:extLst>
              <a:ext uri="{FF2B5EF4-FFF2-40B4-BE49-F238E27FC236}">
                <a16:creationId xmlns:a16="http://schemas.microsoft.com/office/drawing/2014/main" id="{131CFD80-4CCB-0C46-AD21-F4A5CE195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49375"/>
            <a:ext cx="72136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370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44BA1129-BA18-3B47-835A-35616FC31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altLang="en-US"/>
              <a:t>Publishers Model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1190D95-7C9D-EB4F-B479-30DC9BA07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New Games were often released for Arcade and Home use simultaneously….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Industry has dozens of “Independent” game developers who conceive and create games at their own risk targeted towards one or more manufacturer’s consoles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They received royalties for games sold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Most of the profits are in the game cartridges, not the game console itself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065D7F77-A912-1D44-AEBE-15BA9CCEDB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Some Game Categories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0D45F652-8A46-B44E-AAD7-9395CC5BB9D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/>
              <a:t>Flight Simulators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Combat/Action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Adventure Games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Role Playing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Racing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Sports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Strategy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Board Games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Casino Games</a:t>
            </a:r>
          </a:p>
          <a:p>
            <a:pPr>
              <a:lnSpc>
                <a:spcPct val="90000"/>
              </a:lnSpc>
            </a:pPr>
            <a:r>
              <a:rPr lang="en-US" altLang="en-US" sz="2400" b="1"/>
              <a:t>Sim Games</a:t>
            </a:r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A0FAB996-0EA3-7343-9BBE-B4B97B67A75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800"/>
              <a:t>Single Player</a:t>
            </a:r>
          </a:p>
          <a:p>
            <a:r>
              <a:rPr lang="en-US" altLang="en-US" sz="2800"/>
              <a:t>Multi-Player (MUDs)</a:t>
            </a:r>
          </a:p>
          <a:p>
            <a:r>
              <a:rPr lang="en-US" altLang="en-US" sz="2800"/>
              <a:t>Multi-Player online over a WAN such as the Internet</a:t>
            </a:r>
          </a:p>
          <a:p>
            <a:r>
              <a:rPr lang="en-US" altLang="en-US" sz="2800"/>
              <a:t>PC</a:t>
            </a:r>
          </a:p>
          <a:p>
            <a:r>
              <a:rPr lang="en-US" altLang="en-US" sz="2800"/>
              <a:t>Arcade</a:t>
            </a:r>
          </a:p>
          <a:p>
            <a:r>
              <a:rPr lang="en-US" altLang="en-US" sz="2800"/>
              <a:t>Console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>
            <a:extLst>
              <a:ext uri="{FF2B5EF4-FFF2-40B4-BE49-F238E27FC236}">
                <a16:creationId xmlns:a16="http://schemas.microsoft.com/office/drawing/2014/main" id="{9D387D8F-E4EB-A349-9438-C03D6A1C3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altLang="en-US" sz="3600" b="1" dirty="0"/>
              <a:t>Players today in U.S.</a:t>
            </a:r>
            <a:br>
              <a:rPr lang="en-US" altLang="en-US" sz="3600" b="1" dirty="0"/>
            </a:br>
            <a:r>
              <a:rPr lang="en-US" altLang="en-US" sz="3600" b="1" dirty="0"/>
              <a:t>for Console and PC games</a:t>
            </a:r>
            <a:r>
              <a:rPr lang="en-US" altLang="en-US" sz="3600" dirty="0"/>
              <a:t>.</a:t>
            </a:r>
          </a:p>
        </p:txBody>
      </p:sp>
      <p:sp>
        <p:nvSpPr>
          <p:cNvPr id="65539" name="Rectangle 1027">
            <a:extLst>
              <a:ext uri="{FF2B5EF4-FFF2-40B4-BE49-F238E27FC236}">
                <a16:creationId xmlns:a16="http://schemas.microsoft.com/office/drawing/2014/main" id="{7E161603-6C7B-7247-870C-2F9BD80F1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7772400" cy="4648200"/>
          </a:xfrm>
        </p:spPr>
        <p:txBody>
          <a:bodyPr/>
          <a:lstStyle/>
          <a:p>
            <a:r>
              <a:rPr lang="en-US" altLang="en-US" sz="2400" b="1" dirty="0"/>
              <a:t>12,000,000 PC Computer Gamers</a:t>
            </a:r>
          </a:p>
          <a:p>
            <a:r>
              <a:rPr lang="en-US" altLang="en-US" sz="2400" b="1" dirty="0"/>
              <a:t>25,000,000 Console Gamers</a:t>
            </a:r>
          </a:p>
          <a:p>
            <a:r>
              <a:rPr lang="en-US" altLang="en-US" sz="2400" b="1" dirty="0"/>
              <a:t>5,000,000 Arcade Gamers</a:t>
            </a:r>
          </a:p>
          <a:p>
            <a:r>
              <a:rPr lang="en-US" altLang="en-US" sz="2400" b="1" dirty="0"/>
              <a:t>Business is worth about $10 Billion in U.S. alone</a:t>
            </a:r>
          </a:p>
          <a:p>
            <a:r>
              <a:rPr lang="en-US" altLang="en-US" sz="2800" b="1" dirty="0"/>
              <a:t>14 to 26 year old male dominated</a:t>
            </a:r>
          </a:p>
          <a:p>
            <a:pPr lvl="1"/>
            <a:r>
              <a:rPr lang="en-US" altLang="en-US" sz="2400" b="1" dirty="0"/>
              <a:t>Boys and their Toys!</a:t>
            </a:r>
          </a:p>
          <a:p>
            <a:pPr lvl="1">
              <a:buFontTx/>
              <a:buNone/>
            </a:pPr>
            <a:r>
              <a:rPr lang="en-US" altLang="en-US" sz="2400" b="1" dirty="0"/>
              <a:t>73% of 7-29 year </a:t>
            </a:r>
            <a:r>
              <a:rPr lang="en-US" altLang="en-US" sz="2400" b="1" dirty="0" err="1"/>
              <a:t>olds</a:t>
            </a:r>
            <a:r>
              <a:rPr lang="en-US" altLang="en-US" sz="2400" b="1" dirty="0"/>
              <a:t> have played a computer game</a:t>
            </a:r>
          </a:p>
          <a:p>
            <a:pPr>
              <a:buFontTx/>
              <a:buNone/>
            </a:pPr>
            <a:r>
              <a:rPr lang="en-US" altLang="en-US" sz="2400" b="1" dirty="0"/>
              <a:t>In the U.S., sales of Computer Games outnumber books!   </a:t>
            </a:r>
          </a:p>
          <a:p>
            <a:pPr>
              <a:buFontTx/>
              <a:buNone/>
            </a:pPr>
            <a:r>
              <a:rPr lang="en-US" altLang="en-US" sz="2800" b="1" dirty="0"/>
              <a:t>	    &gt;150 Million Consoles in use Worldwide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C2B9A4-C9D9-E14C-B695-042DD74F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914400"/>
          </a:xfrm>
        </p:spPr>
        <p:txBody>
          <a:bodyPr/>
          <a:lstStyle/>
          <a:p>
            <a:r>
              <a:rPr lang="en-US" dirty="0"/>
              <a:t>Most Popular Games…so far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100456-CD6B-7446-ABC9-34CFFC1FB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38200"/>
            <a:ext cx="7772400" cy="5257800"/>
          </a:xfrm>
        </p:spPr>
        <p:txBody>
          <a:bodyPr/>
          <a:lstStyle/>
          <a:p>
            <a:r>
              <a:rPr lang="en-US" dirty="0"/>
              <a:t>TETRIS</a:t>
            </a:r>
          </a:p>
          <a:p>
            <a:r>
              <a:rPr lang="en-US" dirty="0"/>
              <a:t>Mario Bros.</a:t>
            </a:r>
          </a:p>
          <a:p>
            <a:r>
              <a:rPr lang="en-US" dirty="0"/>
              <a:t>Minecraft</a:t>
            </a:r>
          </a:p>
          <a:p>
            <a:r>
              <a:rPr lang="en-US" dirty="0"/>
              <a:t>Grand Theft Auto</a:t>
            </a:r>
          </a:p>
          <a:p>
            <a:r>
              <a:rPr lang="en-US" dirty="0"/>
              <a:t>Wii Sports</a:t>
            </a:r>
          </a:p>
          <a:p>
            <a:r>
              <a:rPr lang="en-US" dirty="0"/>
              <a:t>Call of Duty</a:t>
            </a:r>
          </a:p>
          <a:p>
            <a:r>
              <a:rPr lang="en-US" dirty="0"/>
              <a:t>Halo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83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39618A6-1B14-CF42-A125-C97DEE5AB67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62000" y="473075"/>
            <a:ext cx="60325" cy="75097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660099"/>
              </a:solidFill>
              <a:effectLst/>
              <a:latin typeface="Roboto"/>
              <a:hlinkClick r:id="rId2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0757A"/>
                </a:solidFill>
                <a:effectLst/>
                <a:latin typeface="Roboto"/>
                <a:hlinkClick r:id="rId2"/>
              </a:rPr>
              <a:t>Why YouTube sees you playing games on ...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660099"/>
              </a:solidFill>
              <a:effectLst/>
              <a:latin typeface="Roboto"/>
              <a:hlinkClick r:id="rId2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Roboto"/>
                <a:hlinkClick r:id="rId2"/>
              </a:rPr>
              <a:t>thejournal.ie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Roboto"/>
                <a:hlinkClick r:id="rId3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05474" name="Picture 2" descr="Image result for smartphone games">
            <a:hlinkClick r:id="rId4"/>
            <a:extLst>
              <a:ext uri="{FF2B5EF4-FFF2-40B4-BE49-F238E27FC236}">
                <a16:creationId xmlns:a16="http://schemas.microsoft.com/office/drawing/2014/main" id="{333A7C77-F0A0-2040-9A3C-7ACF085C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838200"/>
            <a:ext cx="75152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FDB1F-47D0-E942-A13A-0F97410B891A}"/>
              </a:ext>
            </a:extLst>
          </p:cNvPr>
          <p:cNvSpPr txBox="1"/>
          <p:nvPr/>
        </p:nvSpPr>
        <p:spPr>
          <a:xfrm>
            <a:off x="1292225" y="0"/>
            <a:ext cx="739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But, Mobile Gaming is the Growth Market !</a:t>
            </a:r>
          </a:p>
        </p:txBody>
      </p:sp>
    </p:spTree>
    <p:extLst>
      <p:ext uri="{BB962C8B-B14F-4D97-AF65-F5344CB8AC3E}">
        <p14:creationId xmlns:p14="http://schemas.microsoft.com/office/powerpoint/2010/main" val="26781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F3D62-2EC8-F74F-8638-B492EBCC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609600"/>
          </a:xfrm>
        </p:spPr>
        <p:txBody>
          <a:bodyPr/>
          <a:lstStyle/>
          <a:p>
            <a:r>
              <a:rPr lang="en-US" sz="3200" dirty="0"/>
              <a:t>Mobile Gaming-The Growth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5E6D8F-21D7-8A42-915B-68EDA31AB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8610599" cy="5966012"/>
          </a:xfrm>
        </p:spPr>
        <p:txBody>
          <a:bodyPr/>
          <a:lstStyle/>
          <a:p>
            <a:r>
              <a:rPr lang="en-US" dirty="0"/>
              <a:t>193M Mobile Gamers in the U.S!</a:t>
            </a:r>
          </a:p>
          <a:p>
            <a:r>
              <a:rPr lang="en-US" dirty="0"/>
              <a:t>63% of them are women</a:t>
            </a:r>
          </a:p>
          <a:p>
            <a:r>
              <a:rPr lang="en-US" dirty="0"/>
              <a:t>Average time spent per day – 23 minutes</a:t>
            </a:r>
          </a:p>
          <a:p>
            <a:r>
              <a:rPr lang="en-US" dirty="0"/>
              <a:t>Candy Crush Saga top Grossing Game</a:t>
            </a:r>
          </a:p>
          <a:p>
            <a:pPr marL="1828800" lvl="4" indent="0">
              <a:buNone/>
            </a:pPr>
            <a:r>
              <a:rPr lang="en-US" sz="3200" dirty="0"/>
              <a:t>	$819M!!!</a:t>
            </a:r>
          </a:p>
          <a:p>
            <a:pPr marL="114300" indent="0">
              <a:buNone/>
            </a:pPr>
            <a:r>
              <a:rPr lang="en-US" sz="4400" dirty="0"/>
              <a:t> </a:t>
            </a:r>
            <a:r>
              <a:rPr lang="en-US" sz="2800" dirty="0"/>
              <a:t>Global Mobile Gaming is a $68B business today!</a:t>
            </a:r>
          </a:p>
          <a:p>
            <a:pPr marL="114300" indent="0">
              <a:buNone/>
            </a:pPr>
            <a:r>
              <a:rPr lang="en-US" sz="2800" dirty="0"/>
              <a:t>	       Larger than the GDP of Costa Rica</a:t>
            </a:r>
            <a:endParaRPr lang="en-US" sz="2400" dirty="0"/>
          </a:p>
          <a:p>
            <a:pPr marL="11430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2823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E6A9-BA87-AD4C-B076-5AC26C7B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Market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74DCA-D3B0-3741-9DAB-482FA479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876800"/>
          </a:xfrm>
        </p:spPr>
        <p:txBody>
          <a:bodyPr/>
          <a:lstStyle/>
          <a:p>
            <a:r>
              <a:rPr lang="en-US" dirty="0"/>
              <a:t>By the end of 2019, the global </a:t>
            </a:r>
            <a:r>
              <a:rPr lang="en-US" b="1" dirty="0"/>
              <a:t>gaming market</a:t>
            </a:r>
            <a:r>
              <a:rPr lang="en-US" dirty="0"/>
              <a:t> is estimated to be worth $152 billion, with 45% of that, $68.5 billion, coming directly from </a:t>
            </a:r>
            <a:r>
              <a:rPr lang="en-US" b="1" dirty="0"/>
              <a:t>mobile games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With this tremendous growth (10.2% YoY to be precise) has come a flurry of investments and acquisitions, everyone wanting a cut of the pie.</a:t>
            </a:r>
          </a:p>
        </p:txBody>
      </p:sp>
    </p:spTree>
    <p:extLst>
      <p:ext uri="{BB962C8B-B14F-4D97-AF65-F5344CB8AC3E}">
        <p14:creationId xmlns:p14="http://schemas.microsoft.com/office/powerpoint/2010/main" val="1806771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26">
            <a:extLst>
              <a:ext uri="{FF2B5EF4-FFF2-40B4-BE49-F238E27FC236}">
                <a16:creationId xmlns:a16="http://schemas.microsoft.com/office/drawing/2014/main" id="{F8E9EAA5-22E7-BD41-A6E6-F73000D57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Computer Game Technology</a:t>
            </a:r>
          </a:p>
        </p:txBody>
      </p:sp>
      <p:sp>
        <p:nvSpPr>
          <p:cNvPr id="66563" name="Rectangle 1027">
            <a:extLst>
              <a:ext uri="{FF2B5EF4-FFF2-40B4-BE49-F238E27FC236}">
                <a16:creationId xmlns:a16="http://schemas.microsoft.com/office/drawing/2014/main" id="{061A19DC-9081-964F-A6BF-5D6365566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Due to extreme price/performance pressure, video console game hardware is designed specifically for the purpose of running gaming software at lowest cost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As such, PCs don’t usually perform on games as well as these special “boxes”…but of course, PCs are much more versatile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Many game enhancement products exist for PCs however so that games can crossover to that market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5C740A2-595F-764D-B9D2-02102731D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Gaming Software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44152BA0-E3B5-B344-9BB8-375318D02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Much of the critical software is written in lower level code to enhance execution speed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Many of the gaming consoles have special machine instructions designed specifically for game functions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1" dirty="0"/>
              <a:t>    </a:t>
            </a:r>
            <a:endParaRPr lang="en-US" altLang="en-US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4DEA-9F5D-8549-B04C-6678B326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381000"/>
          </a:xfrm>
        </p:spPr>
        <p:txBody>
          <a:bodyPr/>
          <a:lstStyle/>
          <a:p>
            <a:r>
              <a:rPr lang="en-US" dirty="0"/>
              <a:t>An Early Computer Gamer 1983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480BF9-2C33-B345-8548-7993D8C63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524000"/>
            <a:ext cx="6299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41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7ABC42D-E2F7-8744-B133-BB05049C6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57200"/>
            <a:ext cx="2374900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600"/>
              <a:t>Physics Engines</a:t>
            </a:r>
            <a:r>
              <a:rPr lang="en-US" altLang="en-US" sz="1100"/>
              <a:t> </a:t>
            </a:r>
            <a:endParaRPr lang="en-US" altLang="en-US"/>
          </a:p>
          <a:p>
            <a:pPr algn="ctr" eaLnBrk="0" hangingPunct="0"/>
            <a:r>
              <a:rPr lang="en-US" altLang="en-US" sz="1400">
                <a:latin typeface="Georgia" panose="02040502050405020303" pitchFamily="18" charset="0"/>
              </a:rPr>
              <a:t>  </a:t>
            </a:r>
            <a:r>
              <a:rPr lang="en-US" altLang="en-US" sz="16400">
                <a:latin typeface="Georgia" panose="02040502050405020303" pitchFamily="18" charset="0"/>
              </a:rPr>
              <a:t> </a:t>
            </a:r>
            <a:endParaRPr lang="en-US" altLang="en-US" sz="1100"/>
          </a:p>
          <a:p>
            <a:pPr algn="r" eaLnBrk="0" hangingPunct="0"/>
            <a:r>
              <a:rPr lang="en-US" altLang="en-US" sz="1400">
                <a:latin typeface="Georgia" panose="02040502050405020303" pitchFamily="18" charset="0"/>
              </a:rPr>
              <a:t> </a:t>
            </a:r>
          </a:p>
        </p:txBody>
      </p:sp>
      <p:pic>
        <p:nvPicPr>
          <p:cNvPr id="69635" name="Picture 3" descr="splash_graphic">
            <a:extLst>
              <a:ext uri="{FF2B5EF4-FFF2-40B4-BE49-F238E27FC236}">
                <a16:creationId xmlns:a16="http://schemas.microsoft.com/office/drawing/2014/main" id="{7CA3CB9A-70D4-F94E-8684-CE91AAC1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36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4">
            <a:extLst>
              <a:ext uri="{FF2B5EF4-FFF2-40B4-BE49-F238E27FC236}">
                <a16:creationId xmlns:a16="http://schemas.microsoft.com/office/drawing/2014/main" id="{064A0494-96F6-E047-B76D-F674AC2DA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232400"/>
            <a:ext cx="66802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altLang="en-US" b="1">
                <a:solidFill>
                  <a:srgbClr val="FF0000"/>
                </a:solidFill>
              </a:rPr>
              <a:t>Realistic Motion is achieved with specially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altLang="en-US" b="1">
                <a:solidFill>
                  <a:srgbClr val="FF0000"/>
                </a:solidFill>
              </a:rPr>
              <a:t> designed software “physics engines” that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altLang="en-US" b="1">
                <a:solidFill>
                  <a:srgbClr val="FF0000"/>
                </a:solidFill>
              </a:rPr>
              <a:t>perform the calculations for objects that are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altLang="en-US" b="1">
                <a:solidFill>
                  <a:srgbClr val="FF0000"/>
                </a:solidFill>
              </a:rPr>
              <a:t>moving through the game space at high speeds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FE7BFC4-0CDB-4B4E-9756-126FA40BD6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Physics Engines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BB594B0-6394-B149-83FC-FFDC922E2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Libraries of programs that contain:</a:t>
            </a:r>
          </a:p>
          <a:p>
            <a:pPr>
              <a:lnSpc>
                <a:spcPct val="90000"/>
              </a:lnSpc>
            </a:pPr>
            <a:r>
              <a:rPr lang="en-US" altLang="en-US"/>
              <a:t>Physical Characteristics of the objects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Height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Weight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Mass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Velocity</a:t>
            </a:r>
          </a:p>
          <a:p>
            <a:pPr>
              <a:lnSpc>
                <a:spcPct val="90000"/>
              </a:lnSpc>
            </a:pPr>
            <a:r>
              <a:rPr lang="en-US" altLang="en-US"/>
              <a:t>Formulas for all possible combinations of reactions against that object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AB00034-7EC8-6D46-B539-363266B76D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Physics Engines, don’t always have to follow the laws of Physics!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376C765-C9B2-8147-9189-939F2B057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1806575"/>
            <a:ext cx="535781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1684" name="Group 4">
            <a:extLst>
              <a:ext uri="{FF2B5EF4-FFF2-40B4-BE49-F238E27FC236}">
                <a16:creationId xmlns:a16="http://schemas.microsoft.com/office/drawing/2014/main" id="{3475C7DF-D459-8741-AE66-8A7C975E9A1B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609600"/>
            <a:ext cx="7772400" cy="5562600"/>
            <a:chOff x="0" y="0"/>
            <a:chExt cx="2699" cy="1564"/>
          </a:xfrm>
        </p:grpSpPr>
        <p:grpSp>
          <p:nvGrpSpPr>
            <p:cNvPr id="71685" name="Group 5">
              <a:extLst>
                <a:ext uri="{FF2B5EF4-FFF2-40B4-BE49-F238E27FC236}">
                  <a16:creationId xmlns:a16="http://schemas.microsoft.com/office/drawing/2014/main" id="{0DA31C86-1EDF-5B46-903D-9FE223244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699" cy="1073"/>
              <a:chOff x="-58" y="-29"/>
              <a:chExt cx="2699" cy="1073"/>
            </a:xfrm>
          </p:grpSpPr>
          <p:sp>
            <p:nvSpPr>
              <p:cNvPr id="71686" name="Rectangle 6">
                <a:extLst>
                  <a:ext uri="{FF2B5EF4-FFF2-40B4-BE49-F238E27FC236}">
                    <a16:creationId xmlns:a16="http://schemas.microsoft.com/office/drawing/2014/main" id="{32E7F6BC-64E2-214F-A512-59B4A20DD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58" y="-29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br>
                  <a:rPr lang="en-US" altLang="en-US">
                    <a:solidFill>
                      <a:srgbClr val="000000"/>
                    </a:solidFill>
                    <a:latin typeface="Verdana" panose="020B0604030504040204" pitchFamily="34" charset="0"/>
                  </a:rPr>
                </a:br>
                <a:endParaRPr lang="en-US" altLang="en-US"/>
              </a:p>
            </p:txBody>
          </p:sp>
          <p:sp>
            <p:nvSpPr>
              <p:cNvPr id="71687" name="Rectangle 7">
                <a:extLst>
                  <a:ext uri="{FF2B5EF4-FFF2-40B4-BE49-F238E27FC236}">
                    <a16:creationId xmlns:a16="http://schemas.microsoft.com/office/drawing/2014/main" id="{2A90C060-0941-4045-A1D2-ECE345A95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18"/>
                <a:ext cx="2641" cy="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3600" b="1">
                    <a:solidFill>
                      <a:srgbClr val="990000"/>
                    </a:solidFill>
                    <a:latin typeface="Verdana" panose="020B0604030504040204" pitchFamily="34" charset="0"/>
                  </a:rPr>
                  <a:t>Sometimes you want to be able to take a left turn at 400 mph !!!!</a:t>
                </a:r>
                <a:r>
                  <a:rPr lang="en-US" altLang="en-US" sz="900" b="1">
                    <a:solidFill>
                      <a:srgbClr val="990000"/>
                    </a:solidFill>
                    <a:latin typeface="Verdana" panose="020B0604030504040204" pitchFamily="34" charset="0"/>
                  </a:rPr>
                  <a:t>  </a:t>
                </a:r>
                <a:endParaRPr lang="en-US" altLang="en-US"/>
              </a:p>
            </p:txBody>
          </p:sp>
          <p:sp>
            <p:nvSpPr>
              <p:cNvPr id="71688" name="Rectangle 8">
                <a:extLst>
                  <a:ext uri="{FF2B5EF4-FFF2-40B4-BE49-F238E27FC236}">
                    <a16:creationId xmlns:a16="http://schemas.microsoft.com/office/drawing/2014/main" id="{06602102-B019-A841-8EF9-F726530C3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20"/>
                <a:ext cx="333" cy="1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10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 </a:t>
                </a:r>
                <a:r>
                  <a:rPr lang="en-US" altLang="en-US" sz="130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 </a:t>
                </a:r>
                <a:r>
                  <a:rPr lang="en-US" altLang="en-US" sz="110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    </a:t>
                </a:r>
                <a:br>
                  <a:rPr lang="en-US" altLang="en-US" sz="1000">
                    <a:solidFill>
                      <a:srgbClr val="000000"/>
                    </a:solidFill>
                    <a:latin typeface="Verdana" panose="020B0604030504040204" pitchFamily="34" charset="0"/>
                  </a:rPr>
                </a:br>
                <a:endParaRPr lang="en-US" altLang="en-US" sz="100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</p:txBody>
          </p:sp>
        </p:grpSp>
        <p:grpSp>
          <p:nvGrpSpPr>
            <p:cNvPr id="71689" name="Group 9">
              <a:extLst>
                <a:ext uri="{FF2B5EF4-FFF2-40B4-BE49-F238E27FC236}">
                  <a16:creationId xmlns:a16="http://schemas.microsoft.com/office/drawing/2014/main" id="{2E488F00-C480-C846-91FD-436A3C939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34"/>
              <a:ext cx="844" cy="230"/>
              <a:chOff x="0" y="1334"/>
              <a:chExt cx="844" cy="230"/>
            </a:xfrm>
          </p:grpSpPr>
          <p:sp>
            <p:nvSpPr>
              <p:cNvPr id="71690" name="Rectangle 10">
                <a:extLst>
                  <a:ext uri="{FF2B5EF4-FFF2-40B4-BE49-F238E27FC236}">
                    <a16:creationId xmlns:a16="http://schemas.microsoft.com/office/drawing/2014/main" id="{3AC1ABBF-CF79-E94E-9292-A25FA0364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34"/>
                <a:ext cx="844" cy="230"/>
              </a:xfrm>
              <a:prstGeom prst="rect">
                <a:avLst/>
              </a:prstGeom>
              <a:solidFill>
                <a:srgbClr val="CC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91" name="Rectangle 11">
                <a:extLst>
                  <a:ext uri="{FF2B5EF4-FFF2-40B4-BE49-F238E27FC236}">
                    <a16:creationId xmlns:a16="http://schemas.microsoft.com/office/drawing/2014/main" id="{2D6C7BDC-81F8-AE4D-9A37-46B869F10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34"/>
                <a:ext cx="844" cy="230"/>
              </a:xfrm>
              <a:prstGeom prst="rect">
                <a:avLst/>
              </a:prstGeom>
              <a:solidFill>
                <a:srgbClr val="CC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altLang="en-US"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B073598-048B-2F42-9230-1543980F2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Video Gaming Graphics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0971E496-961A-A944-B730-4F334D1455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Seamless high resolution video processing is the key to high quality games today</a:t>
            </a:r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Special video hardware that processes more megabits per second is the name of the game here coupled with very efficient vector graphics software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C6457A1-C986-E849-B306-9D07BD052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3600" dirty="0"/>
              <a:t>X-Box  and PlayStation  the Standards….today anyway</a:t>
            </a:r>
          </a:p>
        </p:txBody>
      </p:sp>
      <p:pic>
        <p:nvPicPr>
          <p:cNvPr id="73731" name="Picture 3" descr="03-10screen">
            <a:extLst>
              <a:ext uri="{FF2B5EF4-FFF2-40B4-BE49-F238E27FC236}">
                <a16:creationId xmlns:a16="http://schemas.microsoft.com/office/drawing/2014/main" id="{93B4B65D-14E9-9B4A-A327-90D3EF7D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66800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2C421A-E80F-3542-9469-35700BBF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eSports!!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3443D-CA0A-1B4A-9189-9340E29042DF}"/>
              </a:ext>
            </a:extLst>
          </p:cNvPr>
          <p:cNvSpPr txBox="1"/>
          <p:nvPr/>
        </p:nvSpPr>
        <p:spPr>
          <a:xfrm>
            <a:off x="457200" y="1600200"/>
            <a:ext cx="8534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eSports describes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the world of competitive, organized video gaming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. Competitors from different leagues or teams face off in the same games that are popular with at-home gamers: Fortnite, League of Legends, Counter-Strike, Call of Duty, Overwatch and Madden NFL, to name a few</a:t>
            </a:r>
          </a:p>
        </p:txBody>
      </p:sp>
    </p:spTree>
    <p:extLst>
      <p:ext uri="{BB962C8B-B14F-4D97-AF65-F5344CB8AC3E}">
        <p14:creationId xmlns:p14="http://schemas.microsoft.com/office/powerpoint/2010/main" val="312785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315D-FD55-014D-8EC6-5FFF7F42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Competition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1CF3BFD-74AE-1944-9E12-EB0787E84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544" y="1576768"/>
            <a:ext cx="6235779" cy="3400931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  </a:t>
            </a:r>
            <a:r>
              <a:rPr kumimoji="0" lang="en-US" altLang="en-US" sz="17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         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(Image credit: Riot/League of Legends)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0114" name="Picture 2" descr="What is esports?">
            <a:extLst>
              <a:ext uri="{FF2B5EF4-FFF2-40B4-BE49-F238E27FC236}">
                <a16:creationId xmlns:a16="http://schemas.microsoft.com/office/drawing/2014/main" id="{F9847C93-3702-5A47-9DCC-8DD77E536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94" y="1752600"/>
            <a:ext cx="6983211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925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FC66-014B-F441-B636-DE2379E2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06" y="-48654"/>
            <a:ext cx="7772400" cy="734454"/>
          </a:xfrm>
        </p:spPr>
        <p:txBody>
          <a:bodyPr/>
          <a:lstStyle/>
          <a:p>
            <a:r>
              <a:rPr lang="en-US" dirty="0"/>
              <a:t>Huge Spectator Events</a:t>
            </a:r>
          </a:p>
        </p:txBody>
      </p:sp>
      <p:pic>
        <p:nvPicPr>
          <p:cNvPr id="91137" name="Picture 1" descr="photo of an esports arena">
            <a:extLst>
              <a:ext uri="{FF2B5EF4-FFF2-40B4-BE49-F238E27FC236}">
                <a16:creationId xmlns:a16="http://schemas.microsoft.com/office/drawing/2014/main" id="{5202C309-F64B-7D4F-B7E1-D6D62148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33147000" y="13411200"/>
            <a:ext cx="22280097" cy="1163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B71597-9FBA-BF48-BD29-53DFF89ED43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10000" y="1843072"/>
            <a:ext cx="5334000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1139" name="Picture 3" descr="photo of an esports arena">
            <a:extLst>
              <a:ext uri="{FF2B5EF4-FFF2-40B4-BE49-F238E27FC236}">
                <a16:creationId xmlns:a16="http://schemas.microsoft.com/office/drawing/2014/main" id="{B98BAE32-F21A-F84C-9C92-DC5E8DC0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22" y="2043127"/>
            <a:ext cx="7467600" cy="390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E7089E-CACA-734A-9EA1-B9122B8F3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436" y="-23859"/>
            <a:ext cx="5606540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IBM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9159C-1C16-5543-A3EC-D1C2D3760DD5}"/>
              </a:ext>
            </a:extLst>
          </p:cNvPr>
          <p:cNvSpPr txBox="1"/>
          <p:nvPr/>
        </p:nvSpPr>
        <p:spPr>
          <a:xfrm>
            <a:off x="1447800" y="1128918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</a:t>
            </a:r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=m0zWiUGrzBk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74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8404CC8-2FAD-E94A-9693-9177817C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Educational Games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60BE9AA-7124-E643-B033-7FCEC0776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800" b="1"/>
              <a:t>E</a:t>
            </a:r>
            <a:r>
              <a:rPr lang="en-US" altLang="en-US" sz="2800"/>
              <a:t>lementary and secondary schools use computers to play multimedia educational programs and teach kids to explore the Web for information. 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n-US" altLang="en-US" sz="2800"/>
          </a:p>
          <a:p>
            <a:pPr algn="ctr">
              <a:lnSpc>
                <a:spcPct val="90000"/>
              </a:lnSpc>
            </a:pPr>
            <a:r>
              <a:rPr lang="en-US" altLang="en-US" sz="2800"/>
              <a:t>Museums, CD-ROM encyclopedias, etc. </a:t>
            </a:r>
          </a:p>
          <a:p>
            <a:pPr algn="ctr">
              <a:lnSpc>
                <a:spcPct val="90000"/>
              </a:lnSpc>
            </a:pPr>
            <a:endParaRPr lang="en-US" altLang="en-US" sz="2800"/>
          </a:p>
          <a:p>
            <a:pPr algn="ctr">
              <a:lnSpc>
                <a:spcPct val="90000"/>
              </a:lnSpc>
            </a:pPr>
            <a:r>
              <a:rPr lang="en-US" altLang="en-US" sz="2800"/>
              <a:t>Computers can help students with special needs</a:t>
            </a:r>
          </a:p>
          <a:p>
            <a:pPr algn="ctr">
              <a:lnSpc>
                <a:spcPct val="90000"/>
              </a:lnSpc>
            </a:pPr>
            <a:r>
              <a:rPr lang="en-US" altLang="en-US" sz="2800"/>
              <a:t>Adapted Keyboards</a:t>
            </a:r>
          </a:p>
          <a:p>
            <a:pPr algn="ctr">
              <a:lnSpc>
                <a:spcPct val="90000"/>
              </a:lnSpc>
            </a:pPr>
            <a:r>
              <a:rPr lang="en-US" altLang="en-US" sz="2800"/>
              <a:t>Voice Command</a:t>
            </a:r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 algn="ctr">
              <a:lnSpc>
                <a:spcPct val="90000"/>
              </a:lnSpc>
            </a:pPr>
            <a:endParaRPr lang="en-US" altLang="en-US"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>
            <a:extLst>
              <a:ext uri="{FF2B5EF4-FFF2-40B4-BE49-F238E27FC236}">
                <a16:creationId xmlns:a16="http://schemas.microsoft.com/office/drawing/2014/main" id="{76D01BF0-54CE-844B-B97B-22BA66CED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83175"/>
            <a:ext cx="9144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1"/>
              <a:t>Drawing by a nine year old using KidPix on a Macintosh Powerbook </a:t>
            </a:r>
            <a:endParaRPr lang="en-US" altLang="en-US"/>
          </a:p>
          <a:p>
            <a:pPr eaLnBrk="0" hangingPunct="0"/>
            <a:endParaRPr lang="en-US" altLang="en-US"/>
          </a:p>
        </p:txBody>
      </p:sp>
      <p:pic>
        <p:nvPicPr>
          <p:cNvPr id="8195" name="Picture 3" descr="Figure 1. Drawing by a nine year old using KidPix on a Macintosh Powerbook 165c">
            <a:extLst>
              <a:ext uri="{FF2B5EF4-FFF2-40B4-BE49-F238E27FC236}">
                <a16:creationId xmlns:a16="http://schemas.microsoft.com/office/drawing/2014/main" id="{00C554F6-C1BA-C241-B6E5-DEEA4580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588963"/>
            <a:ext cx="6561138" cy="38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>
            <a:extLst>
              <a:ext uri="{FF2B5EF4-FFF2-40B4-BE49-F238E27FC236}">
                <a16:creationId xmlns:a16="http://schemas.microsoft.com/office/drawing/2014/main" id="{28BB5E09-3945-C248-B624-E65CF25ED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Early Computer Games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E6F3CAE6-1B5C-B048-9C46-FAE043ECD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Early Popular games were of the “Adventure” format that were played on the computer console of Mainframe Computers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/>
              <a:t>Designed by Programmers for Programmers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/>
              <a:t>“Adventure” by William Crowther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/>
              <a:t>Star Trek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Text based, no graphics, player kept their own maps or notes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These games were designed and written by bored systems programmer to pass the time</a:t>
            </a:r>
            <a:r>
              <a:rPr lang="en-US" altLang="en-US" sz="2400" dirty="0"/>
              <a:t> </a:t>
            </a:r>
            <a:r>
              <a:rPr lang="en-US" altLang="en-US" sz="2400" b="1" dirty="0"/>
              <a:t>while waiting for programs to run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E8FFC8F3-3847-7C4F-9A3C-88A95C2B11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Reality</a:t>
            </a:r>
          </a:p>
        </p:txBody>
      </p:sp>
      <p:pic>
        <p:nvPicPr>
          <p:cNvPr id="51204" name="Picture 4" descr="Monitors">
            <a:extLst>
              <a:ext uri="{FF2B5EF4-FFF2-40B4-BE49-F238E27FC236}">
                <a16:creationId xmlns:a16="http://schemas.microsoft.com/office/drawing/2014/main" id="{54DB695B-2295-DA43-8030-D0F7D150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715000" cy="380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4BAB-49C1-C143-8395-C447F465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1E3D7-2693-304F-BE75-76D6D2A8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52600"/>
            <a:ext cx="8763000" cy="2895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Adds essential information as you are looking at an object or a drawing…Guides you through the process</a:t>
            </a:r>
          </a:p>
          <a:p>
            <a:pPr marL="0" indent="0">
              <a:buNone/>
            </a:pPr>
            <a:r>
              <a:rPr lang="en-US" dirty="0"/>
              <a:t>              for example,   </a:t>
            </a:r>
            <a:r>
              <a:rPr lang="en-US" dirty="0" err="1"/>
              <a:t>Pokemon</a:t>
            </a:r>
            <a:r>
              <a:rPr lang="en-US" dirty="0"/>
              <a:t> Go!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Or, repairing a car engine</a:t>
            </a:r>
          </a:p>
          <a:p>
            <a:pPr marL="0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https://www.youtube.com/watch?v=P9KPJlA5yd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18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A3C05BA-5F06-5F42-8FB4-65E24DACB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Serious Games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3FDF133-9EF9-124F-8194-A1728245B0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Think Tanks use game theory extensively in exploring what/if  situations dealing with:</a:t>
            </a:r>
          </a:p>
          <a:p>
            <a:pPr lvl="1"/>
            <a:r>
              <a:rPr lang="en-US" altLang="en-US" sz="2400" b="1"/>
              <a:t>Warfare</a:t>
            </a:r>
          </a:p>
          <a:p>
            <a:pPr lvl="1"/>
            <a:r>
              <a:rPr lang="en-US" altLang="en-US" sz="2400" b="1"/>
              <a:t>Economic behavior</a:t>
            </a:r>
          </a:p>
          <a:p>
            <a:pPr lvl="1"/>
            <a:r>
              <a:rPr lang="en-US" altLang="en-US" sz="2400" b="1"/>
              <a:t>Business Strategy</a:t>
            </a:r>
          </a:p>
          <a:p>
            <a:pPr lvl="1"/>
            <a:r>
              <a:rPr lang="en-US" altLang="en-US" sz="2400" b="1"/>
              <a:t>Social Behaviour</a:t>
            </a:r>
          </a:p>
          <a:p>
            <a:pPr lvl="1"/>
            <a:r>
              <a:rPr lang="en-US" altLang="en-US" sz="2400" b="1"/>
              <a:t>Ecological Impact</a:t>
            </a:r>
          </a:p>
          <a:p>
            <a:r>
              <a:rPr lang="en-US" altLang="en-US" sz="2800"/>
              <a:t>Supercomputers are often employed to explore millions of alternate scenarios and outcomes</a:t>
            </a:r>
          </a:p>
        </p:txBody>
      </p:sp>
    </p:spTree>
    <p:extLst>
      <p:ext uri="{BB962C8B-B14F-4D97-AF65-F5344CB8AC3E}">
        <p14:creationId xmlns:p14="http://schemas.microsoft.com/office/powerpoint/2010/main" val="3697910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4175A3D-CC85-3A45-B4D2-66D37F0F2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Training and Simulation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3BA6B0F-DD6C-694E-8980-B6883458C8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r>
              <a:rPr lang="en-US" altLang="en-US" dirty="0"/>
              <a:t>Training programs can be expensive so some companies are choosing computer-based training (CBT). </a:t>
            </a:r>
          </a:p>
          <a:p>
            <a:r>
              <a:rPr lang="en-US" altLang="en-US" dirty="0"/>
              <a:t>Computer based training ranges from relatively simple on-line help systems to sophisticated virtual reality machines such as those used by the military and airlines to train pilots.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1347A2B-678C-7D48-B888-A3E7D3BB5B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781905"/>
              </p:ext>
            </p:extLst>
          </p:nvPr>
        </p:nvGraphicFramePr>
        <p:xfrm>
          <a:off x="240669" y="1295400"/>
          <a:ext cx="8662662" cy="5960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3600" imgH="4089400" progId="Word.Document.12">
                  <p:embed/>
                </p:oleObj>
              </mc:Choice>
              <mc:Fallback>
                <p:oleObj name="Document" r:id="rId2" imgW="5943600" imgH="4089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669" y="1295400"/>
                        <a:ext cx="8662662" cy="5960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A17BE8-5C44-A745-B74C-F6930C7F6800}"/>
              </a:ext>
            </a:extLst>
          </p:cNvPr>
          <p:cNvSpPr txBox="1"/>
          <p:nvPr/>
        </p:nvSpPr>
        <p:spPr>
          <a:xfrm>
            <a:off x="533400" y="228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Boeing 777 Flight Simulator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53585AF-F45D-014B-9C17-5C8F0BCD5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US" altLang="en-US" dirty="0"/>
              <a:t>Computing in the Arts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8AA2375-3EE9-CD43-9128-F4A2E4676E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64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Dance: computers can be used to analyze the movements of dancers. 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Painting: One can visit on-line museums and view famous and not so famous paintings. Some artists are also using the computer as a tool to create their art. 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Digital Imaging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Digital Video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Digital Art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D9AEF0B-3F81-5B4D-84B6-4FFE53EB02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Music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269406B-4E5B-334F-9FBA-D4BD8F1D3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entire professional music generation chain is highly computerized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Digitization of original sound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Editing and manipulation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Storage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Multi-tracking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Mastering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Downloading / CDs / Streaming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1441A9DA-129C-844E-A658-2357F82D06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Music, Video and More in your pocket !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82503AD-DFF6-8C45-BDD8-8696E8111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5250"/>
            <a:ext cx="9144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br>
              <a:rPr lang="en-US" altLang="en-US"/>
            </a:br>
            <a:endParaRPr lang="en-US" altLang="en-US"/>
          </a:p>
        </p:txBody>
      </p:sp>
      <p:grpSp>
        <p:nvGrpSpPr>
          <p:cNvPr id="48136" name="Group 8">
            <a:extLst>
              <a:ext uri="{FF2B5EF4-FFF2-40B4-BE49-F238E27FC236}">
                <a16:creationId xmlns:a16="http://schemas.microsoft.com/office/drawing/2014/main" id="{64BA2D7E-0863-FA46-9317-CFF98AE790DE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2187576"/>
            <a:ext cx="1165225" cy="2420938"/>
            <a:chOff x="0" y="518"/>
            <a:chExt cx="2812" cy="2083"/>
          </a:xfrm>
        </p:grpSpPr>
        <p:sp>
          <p:nvSpPr>
            <p:cNvPr id="48132" name="Rectangle 4">
              <a:extLst>
                <a:ext uri="{FF2B5EF4-FFF2-40B4-BE49-F238E27FC236}">
                  <a16:creationId xmlns:a16="http://schemas.microsoft.com/office/drawing/2014/main" id="{A237F8B8-58A4-D743-8585-A07EBA0A9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18"/>
              <a:ext cx="1233" cy="2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en-US"/>
                <a:t>  </a:t>
              </a:r>
              <a:r>
                <a:rPr lang="en-US" altLang="en-US" sz="18700"/>
                <a:t> </a:t>
              </a:r>
              <a:r>
                <a:rPr lang="en-US" altLang="en-US"/>
                <a:t>                               </a:t>
              </a:r>
            </a:p>
          </p:txBody>
        </p:sp>
        <p:sp>
          <p:nvSpPr>
            <p:cNvPr id="48134" name="Rectangle 6">
              <a:extLst>
                <a:ext uri="{FF2B5EF4-FFF2-40B4-BE49-F238E27FC236}">
                  <a16:creationId xmlns:a16="http://schemas.microsoft.com/office/drawing/2014/main" id="{D260FFC0-B407-BA43-97D0-1890D153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518"/>
              <a:ext cx="1579" cy="2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altLang="en-US"/>
                <a:t>  </a:t>
              </a:r>
              <a:r>
                <a:rPr lang="en-US" altLang="en-US" sz="9000"/>
                <a:t> </a:t>
              </a:r>
              <a:r>
                <a:rPr lang="en-US" altLang="en-US"/>
                <a:t>                                         </a:t>
              </a:r>
            </a:p>
          </p:txBody>
        </p:sp>
      </p:grpSp>
      <p:pic>
        <p:nvPicPr>
          <p:cNvPr id="48133" name="Picture 5" descr="iPod">
            <a:extLst>
              <a:ext uri="{FF2B5EF4-FFF2-40B4-BE49-F238E27FC236}">
                <a16:creationId xmlns:a16="http://schemas.microsoft.com/office/drawing/2014/main" id="{13FAACDD-ACF0-7D49-A185-60C1F64D1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37179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5" name="Picture 7" descr="iPod. 2,000 songs in your pocket.">
            <a:extLst>
              <a:ext uri="{FF2B5EF4-FFF2-40B4-BE49-F238E27FC236}">
                <a16:creationId xmlns:a16="http://schemas.microsoft.com/office/drawing/2014/main" id="{43198C7E-4193-C84D-B5D9-78C116D6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514600"/>
            <a:ext cx="4724400" cy="20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7982D7-8F07-0C44-8E05-73F8ADD603EE}"/>
              </a:ext>
            </a:extLst>
          </p:cNvPr>
          <p:cNvSpPr txBox="1"/>
          <p:nvPr/>
        </p:nvSpPr>
        <p:spPr>
          <a:xfrm>
            <a:off x="4175125" y="5029200"/>
            <a:ext cx="45878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Introduced in 2001</a:t>
            </a:r>
          </a:p>
          <a:p>
            <a:r>
              <a:rPr lang="en-US" sz="3200" dirty="0"/>
              <a:t>400 Million Sold!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A28528F-E86D-F644-BB55-DB7EAE36D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Computers in the Movies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FAA3CBB-F05D-E847-8F7E-B8BA8542F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Animation</a:t>
            </a:r>
          </a:p>
          <a:p>
            <a:r>
              <a:rPr lang="en-US" altLang="en-US" dirty="0"/>
              <a:t>Special Effects</a:t>
            </a:r>
          </a:p>
          <a:p>
            <a:r>
              <a:rPr lang="en-US" altLang="en-US" dirty="0"/>
              <a:t>Editing</a:t>
            </a:r>
          </a:p>
          <a:p>
            <a:r>
              <a:rPr lang="en-US" altLang="en-US" dirty="0"/>
              <a:t>Storage</a:t>
            </a:r>
          </a:p>
          <a:p>
            <a:r>
              <a:rPr lang="en-US" altLang="en-US" dirty="0"/>
              <a:t>DVD Mastering, Compression and Playback</a:t>
            </a:r>
          </a:p>
          <a:p>
            <a:pPr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7900D35-BB94-A44E-AFAD-242D77656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en-US" sz="2800" b="1" dirty="0"/>
              <a:t>Computer Generated Imaging and Effects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05B80BA4-D49B-0A4C-8C9F-5AF468B2B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763" y="4527550"/>
            <a:ext cx="6370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altLang="en-US"/>
          </a:p>
        </p:txBody>
      </p:sp>
      <p:pic>
        <p:nvPicPr>
          <p:cNvPr id="15364" name="Picture 4" descr="shrek">
            <a:extLst>
              <a:ext uri="{FF2B5EF4-FFF2-40B4-BE49-F238E27FC236}">
                <a16:creationId xmlns:a16="http://schemas.microsoft.com/office/drawing/2014/main" id="{49742D53-DA0C-294E-A9B9-EFC8233D6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78" y="1219200"/>
            <a:ext cx="8234643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AD5E4BBE-EF0B-D04B-817F-BC6A8B05A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Opening Line for “Adventure”</a:t>
            </a:r>
          </a:p>
        </p:txBody>
      </p:sp>
      <p:grpSp>
        <p:nvGrpSpPr>
          <p:cNvPr id="53251" name="Group 1027">
            <a:extLst>
              <a:ext uri="{FF2B5EF4-FFF2-40B4-BE49-F238E27FC236}">
                <a16:creationId xmlns:a16="http://schemas.microsoft.com/office/drawing/2014/main" id="{7CF611B5-1A4F-254E-9A01-2BD5FE80646C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62200"/>
            <a:ext cx="6705600" cy="3048000"/>
            <a:chOff x="0" y="0"/>
            <a:chExt cx="4163" cy="230"/>
          </a:xfrm>
        </p:grpSpPr>
        <p:sp>
          <p:nvSpPr>
            <p:cNvPr id="53252" name="Rectangle 1028">
              <a:extLst>
                <a:ext uri="{FF2B5EF4-FFF2-40B4-BE49-F238E27FC236}">
                  <a16:creationId xmlns:a16="http://schemas.microsoft.com/office/drawing/2014/main" id="{9336F4A1-6835-D241-9A4E-B18BEE5A3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163" cy="230"/>
            </a:xfrm>
            <a:prstGeom prst="rect">
              <a:avLst/>
            </a:prstGeom>
            <a:solidFill>
              <a:srgbClr val="33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3" name="Rectangle 1029">
              <a:extLst>
                <a:ext uri="{FF2B5EF4-FFF2-40B4-BE49-F238E27FC236}">
                  <a16:creationId xmlns:a16="http://schemas.microsoft.com/office/drawing/2014/main" id="{524135DD-6B22-E24B-AD2C-8BBA5C337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163" cy="230"/>
            </a:xfrm>
            <a:prstGeom prst="rect">
              <a:avLst/>
            </a:prstGeom>
            <a:solidFill>
              <a:srgbClr val="33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altLang="en-US" sz="32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are standing at the end of a road before a small brick building. Around you is a forest. A small stream flows out of the building and down a gully</a:t>
              </a:r>
              <a:r>
                <a:rPr lang="en-US" altLang="en-US" sz="9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FB694ED-E0DF-8948-974E-BEE0E153B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Digital (Filmless) Cinema!</a:t>
            </a:r>
          </a:p>
        </p:txBody>
      </p:sp>
      <p:pic>
        <p:nvPicPr>
          <p:cNvPr id="49156" name="Picture 4" descr="DP40_l">
            <a:extLst>
              <a:ext uri="{FF2B5EF4-FFF2-40B4-BE49-F238E27FC236}">
                <a16:creationId xmlns:a16="http://schemas.microsoft.com/office/drawing/2014/main" id="{07680240-7E23-904B-BD80-488D7E09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057400"/>
            <a:ext cx="3643313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B6005B8-44D2-FF4C-ACEE-EC574849A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524000"/>
          </a:xfrm>
        </p:spPr>
        <p:txBody>
          <a:bodyPr/>
          <a:lstStyle/>
          <a:p>
            <a:r>
              <a:rPr lang="en-US" altLang="en-US"/>
              <a:t>Imagineering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B857A75-6AAF-A441-95F0-D24A27554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84E64E3A-767D-4C4E-BF92-17DE86E54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3020" name="Group 12">
            <a:extLst>
              <a:ext uri="{FF2B5EF4-FFF2-40B4-BE49-F238E27FC236}">
                <a16:creationId xmlns:a16="http://schemas.microsoft.com/office/drawing/2014/main" id="{5BD1549F-BE1E-F742-9204-8BA4830724BB}"/>
              </a:ext>
            </a:extLst>
          </p:cNvPr>
          <p:cNvGrpSpPr>
            <a:grpSpLocks/>
          </p:cNvGrpSpPr>
          <p:nvPr/>
        </p:nvGrpSpPr>
        <p:grpSpPr bwMode="auto">
          <a:xfrm>
            <a:off x="223838" y="1595438"/>
            <a:ext cx="8920162" cy="4805362"/>
            <a:chOff x="-3" y="-3"/>
            <a:chExt cx="5478" cy="2311"/>
          </a:xfrm>
        </p:grpSpPr>
        <p:grpSp>
          <p:nvGrpSpPr>
            <p:cNvPr id="43018" name="Group 10">
              <a:extLst>
                <a:ext uri="{FF2B5EF4-FFF2-40B4-BE49-F238E27FC236}">
                  <a16:creationId xmlns:a16="http://schemas.microsoft.com/office/drawing/2014/main" id="{C8A061E3-E786-D945-9B3A-F851905C7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472" cy="2305"/>
              <a:chOff x="0" y="0"/>
              <a:chExt cx="5472" cy="2305"/>
            </a:xfrm>
          </p:grpSpPr>
          <p:sp>
            <p:nvSpPr>
              <p:cNvPr id="43017" name="Rectangle 9">
                <a:extLst>
                  <a:ext uri="{FF2B5EF4-FFF2-40B4-BE49-F238E27FC236}">
                    <a16:creationId xmlns:a16="http://schemas.microsoft.com/office/drawing/2014/main" id="{3E5BCCA8-E19A-2D45-88C3-1F2A84BA8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472" cy="23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3016" name="Group 8">
                <a:extLst>
                  <a:ext uri="{FF2B5EF4-FFF2-40B4-BE49-F238E27FC236}">
                    <a16:creationId xmlns:a16="http://schemas.microsoft.com/office/drawing/2014/main" id="{A3C9515E-C17A-B744-85F3-4EB1B5D2E0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472" cy="2305"/>
                <a:chOff x="0" y="0"/>
                <a:chExt cx="5472" cy="2305"/>
              </a:xfrm>
            </p:grpSpPr>
            <p:sp>
              <p:nvSpPr>
                <p:cNvPr id="43013" name="Rectangle 5">
                  <a:extLst>
                    <a:ext uri="{FF2B5EF4-FFF2-40B4-BE49-F238E27FC236}">
                      <a16:creationId xmlns:a16="http://schemas.microsoft.com/office/drawing/2014/main" id="{6ABBB1A5-2355-774B-9499-55133BBAF5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472" cy="230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en-US" i="1">
                      <a:solidFill>
                        <a:srgbClr val="000000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Alien Abduction</a:t>
                  </a:r>
                  <a:r>
                    <a: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 </a:t>
                  </a:r>
                </a:p>
                <a:p>
                  <a:pPr algn="ctr" eaLnBrk="0" hangingPunct="0"/>
                  <a:r>
                    <a:rPr lang="en-US" altLang="en-US" sz="1000">
                      <a:solidFill>
                        <a:srgbClr val="000000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  </a:t>
                  </a:r>
                  <a:r>
                    <a:rPr lang="en-US" altLang="en-US" sz="19800">
                      <a:solidFill>
                        <a:srgbClr val="000000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 </a:t>
                  </a:r>
                  <a:r>
                    <a:rPr lang="en-US" altLang="en-US" sz="1000">
                      <a:solidFill>
                        <a:srgbClr val="000000"/>
                      </a:solidFill>
                      <a:latin typeface="Tahoma" panose="020B0604030504040204" pitchFamily="34" charset="0"/>
                      <a:cs typeface="Tahoma" panose="020B0604030504040204" pitchFamily="34" charset="0"/>
                    </a:rPr>
                    <a:t>                                                                                                                  </a:t>
                  </a:r>
                </a:p>
              </p:txBody>
            </p:sp>
            <p:sp>
              <p:nvSpPr>
                <p:cNvPr id="43015" name="Rectangle 7">
                  <a:extLst>
                    <a:ext uri="{FF2B5EF4-FFF2-40B4-BE49-F238E27FC236}">
                      <a16:creationId xmlns:a16="http://schemas.microsoft.com/office/drawing/2014/main" id="{A7BCFC8B-919A-DA49-8E85-11AD2AE89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472" cy="230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3019" name="Rectangle 11">
              <a:extLst>
                <a:ext uri="{FF2B5EF4-FFF2-40B4-BE49-F238E27FC236}">
                  <a16:creationId xmlns:a16="http://schemas.microsoft.com/office/drawing/2014/main" id="{DEC8906C-BC0B-E844-AB88-366BCD429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5478" cy="23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14" name="Picture 6" descr="agi-sfmmss">
            <a:extLst>
              <a:ext uri="{FF2B5EF4-FFF2-40B4-BE49-F238E27FC236}">
                <a16:creationId xmlns:a16="http://schemas.microsoft.com/office/drawing/2014/main" id="{55256E9B-B57A-2B4F-A24A-8DF121C47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5715000" cy="39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DB52C65-4F68-D041-A047-8C12A161E0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Architecture</a:t>
            </a:r>
          </a:p>
        </p:txBody>
      </p:sp>
      <p:pic>
        <p:nvPicPr>
          <p:cNvPr id="44036" name="Picture 4" descr="IRoom6">
            <a:extLst>
              <a:ext uri="{FF2B5EF4-FFF2-40B4-BE49-F238E27FC236}">
                <a16:creationId xmlns:a16="http://schemas.microsoft.com/office/drawing/2014/main" id="{C60633D7-EC8A-E944-B4D3-2991064A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1200"/>
            <a:ext cx="5029200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837FC69-80DC-1A47-B7E1-F55331CB50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r>
              <a:rPr lang="en-US" altLang="en-US" sz="4400"/>
              <a:t>And Finally, TV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B5184DB-204F-FD43-9E01-4BB308301CD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endParaRPr lang="en-US" altLang="en-US" sz="3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0C2439-CA86-9E4E-B265-5917538964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019172"/>
          </a:xfrm>
        </p:spPr>
        <p:txBody>
          <a:bodyPr/>
          <a:lstStyle/>
          <a:p>
            <a:r>
              <a:rPr lang="en-US" altLang="en-US" sz="4000" dirty="0"/>
              <a:t>Interactive High Definition Digital TV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418184C-9B01-804F-B256-66B506009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2566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6406" name="Group 22">
            <a:extLst>
              <a:ext uri="{FF2B5EF4-FFF2-40B4-BE49-F238E27FC236}">
                <a16:creationId xmlns:a16="http://schemas.microsoft.com/office/drawing/2014/main" id="{73A1A63F-C27D-444B-A2BA-A64475CCD15F}"/>
              </a:ext>
            </a:extLst>
          </p:cNvPr>
          <p:cNvGrpSpPr>
            <a:grpSpLocks/>
          </p:cNvGrpSpPr>
          <p:nvPr/>
        </p:nvGrpSpPr>
        <p:grpSpPr bwMode="auto">
          <a:xfrm>
            <a:off x="1588" y="2566988"/>
            <a:ext cx="9144000" cy="0"/>
            <a:chOff x="0" y="0"/>
            <a:chExt cx="5760" cy="0"/>
          </a:xfrm>
        </p:grpSpPr>
        <p:sp>
          <p:nvSpPr>
            <p:cNvPr id="16405" name="Rectangle 21">
              <a:extLst>
                <a:ext uri="{FF2B5EF4-FFF2-40B4-BE49-F238E27FC236}">
                  <a16:creationId xmlns:a16="http://schemas.microsoft.com/office/drawing/2014/main" id="{C822EA3A-DADA-2149-AF63-84A4F1B43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0"/>
            </a:xfrm>
            <a:prstGeom prst="rect">
              <a:avLst/>
            </a:prstGeom>
            <a:solidFill>
              <a:srgbClr val="00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88" name="Rectangle 4">
              <a:extLst>
                <a:ext uri="{FF2B5EF4-FFF2-40B4-BE49-F238E27FC236}">
                  <a16:creationId xmlns:a16="http://schemas.microsoft.com/office/drawing/2014/main" id="{46041F44-0DB2-1749-B0D2-A2DB500EE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0"/>
            </a:xfrm>
            <a:prstGeom prst="rect">
              <a:avLst/>
            </a:prstGeom>
            <a:solidFill>
              <a:srgbClr val="00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6404" name="Group 20">
            <a:extLst>
              <a:ext uri="{FF2B5EF4-FFF2-40B4-BE49-F238E27FC236}">
                <a16:creationId xmlns:a16="http://schemas.microsoft.com/office/drawing/2014/main" id="{5AEEEC8B-9DC8-1E40-850D-EA10C6F05918}"/>
              </a:ext>
            </a:extLst>
          </p:cNvPr>
          <p:cNvGrpSpPr>
            <a:grpSpLocks/>
          </p:cNvGrpSpPr>
          <p:nvPr/>
        </p:nvGrpSpPr>
        <p:grpSpPr bwMode="auto">
          <a:xfrm>
            <a:off x="1846263" y="2562225"/>
            <a:ext cx="5453062" cy="1733550"/>
            <a:chOff x="-3" y="-3"/>
            <a:chExt cx="3435" cy="1092"/>
          </a:xfrm>
        </p:grpSpPr>
        <p:grpSp>
          <p:nvGrpSpPr>
            <p:cNvPr id="16402" name="Group 18">
              <a:extLst>
                <a:ext uri="{FF2B5EF4-FFF2-40B4-BE49-F238E27FC236}">
                  <a16:creationId xmlns:a16="http://schemas.microsoft.com/office/drawing/2014/main" id="{7FB9C280-1141-384B-B851-397AE59F8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429" cy="1086"/>
              <a:chOff x="0" y="0"/>
              <a:chExt cx="3429" cy="1086"/>
            </a:xfrm>
          </p:grpSpPr>
          <p:sp>
            <p:nvSpPr>
              <p:cNvPr id="16401" name="Rectangle 17">
                <a:extLst>
                  <a:ext uri="{FF2B5EF4-FFF2-40B4-BE49-F238E27FC236}">
                    <a16:creationId xmlns:a16="http://schemas.microsoft.com/office/drawing/2014/main" id="{E194FEA7-296C-5C4A-BC81-30E6CCE95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429" cy="10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00" name="Group 16">
                <a:extLst>
                  <a:ext uri="{FF2B5EF4-FFF2-40B4-BE49-F238E27FC236}">
                    <a16:creationId xmlns:a16="http://schemas.microsoft.com/office/drawing/2014/main" id="{33577A3C-717B-A745-B72D-73EDEB4977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29" cy="1086"/>
                <a:chOff x="0" y="0"/>
                <a:chExt cx="3429" cy="1086"/>
              </a:xfrm>
            </p:grpSpPr>
            <p:grpSp>
              <p:nvGrpSpPr>
                <p:cNvPr id="16398" name="Group 14">
                  <a:extLst>
                    <a:ext uri="{FF2B5EF4-FFF2-40B4-BE49-F238E27FC236}">
                      <a16:creationId xmlns:a16="http://schemas.microsoft.com/office/drawing/2014/main" id="{1658CACB-A741-B141-AA44-302AEEE60B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429" cy="1086"/>
                  <a:chOff x="0" y="0"/>
                  <a:chExt cx="3429" cy="1086"/>
                </a:xfrm>
              </p:grpSpPr>
              <p:sp>
                <p:nvSpPr>
                  <p:cNvPr id="16389" name="Rectangle 5">
                    <a:extLst>
                      <a:ext uri="{FF2B5EF4-FFF2-40B4-BE49-F238E27FC236}">
                        <a16:creationId xmlns:a16="http://schemas.microsoft.com/office/drawing/2014/main" id="{33E7844B-8BC6-9E4E-907D-CDD0874BAA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0" cy="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6397" name="Group 13">
                    <a:extLst>
                      <a:ext uri="{FF2B5EF4-FFF2-40B4-BE49-F238E27FC236}">
                        <a16:creationId xmlns:a16="http://schemas.microsoft.com/office/drawing/2014/main" id="{D551D1D8-8B78-9347-B971-C1A52EB1DA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429" cy="1086"/>
                    <a:chOff x="0" y="0"/>
                    <a:chExt cx="3429" cy="1086"/>
                  </a:xfrm>
                </p:grpSpPr>
                <p:sp>
                  <p:nvSpPr>
                    <p:cNvPr id="16390" name="Rectangle 6">
                      <a:extLst>
                        <a:ext uri="{FF2B5EF4-FFF2-40B4-BE49-F238E27FC236}">
                          <a16:creationId xmlns:a16="http://schemas.microsoft.com/office/drawing/2014/main" id="{9F029D22-EEF8-B34F-8115-B7E9475A80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610" cy="10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 altLang="en-US" sz="600">
                          <a:hlinkClick r:id="" action="ppaction://noaction"/>
                        </a:rPr>
                        <a:t>  </a:t>
                      </a:r>
                      <a:r>
                        <a:rPr lang="en-US" altLang="en-US" sz="9000"/>
                        <a:t> </a:t>
                      </a:r>
                      <a:r>
                        <a:rPr lang="en-US" altLang="en-US" sz="600"/>
                        <a:t>                                                                                                                       </a:t>
                      </a:r>
                      <a:endParaRPr lang="en-US" altLang="en-US" sz="1100"/>
                    </a:p>
                    <a:p>
                      <a:pPr eaLnBrk="0" hangingPunct="0"/>
                      <a:endParaRPr lang="en-US" altLang="en-US" sz="600"/>
                    </a:p>
                  </p:txBody>
                </p:sp>
                <p:sp>
                  <p:nvSpPr>
                    <p:cNvPr id="16392" name="Rectangle 8">
                      <a:extLst>
                        <a:ext uri="{FF2B5EF4-FFF2-40B4-BE49-F238E27FC236}">
                          <a16:creationId xmlns:a16="http://schemas.microsoft.com/office/drawing/2014/main" id="{2952CF79-9E5B-5D49-B7A7-37D6F07BE7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10" y="0"/>
                      <a:ext cx="791" cy="10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 altLang="en-US" sz="600">
                          <a:hlinkClick r:id="rId2" action="ppaction://hlinksldjump"/>
                        </a:rPr>
                        <a:t>  </a:t>
                      </a:r>
                      <a:r>
                        <a:rPr lang="en-US" altLang="en-US" sz="3900"/>
                        <a:t> </a:t>
                      </a:r>
                      <a:r>
                        <a:rPr lang="en-US" altLang="en-US" sz="600"/>
                        <a:t>                                                           </a:t>
                      </a:r>
                      <a:br>
                        <a:rPr lang="en-US" altLang="en-US" sz="600"/>
                      </a:br>
                      <a:r>
                        <a:rPr lang="en-US" altLang="en-US" sz="600">
                          <a:hlinkClick r:id="" action="ppaction://noaction"/>
                        </a:rPr>
                        <a:t>  </a:t>
                      </a:r>
                      <a:r>
                        <a:rPr lang="en-US" altLang="en-US" sz="5000"/>
                        <a:t> </a:t>
                      </a:r>
                      <a:r>
                        <a:rPr lang="en-US" altLang="en-US" sz="600"/>
                        <a:t>                                                           </a:t>
                      </a:r>
                      <a:endParaRPr lang="en-US" altLang="en-US" sz="1100"/>
                    </a:p>
                    <a:p>
                      <a:pPr eaLnBrk="0" hangingPunct="0"/>
                      <a:endParaRPr lang="en-US" altLang="en-US" sz="600"/>
                    </a:p>
                  </p:txBody>
                </p:sp>
                <p:sp>
                  <p:nvSpPr>
                    <p:cNvPr id="16395" name="Rectangle 11">
                      <a:extLst>
                        <a:ext uri="{FF2B5EF4-FFF2-40B4-BE49-F238E27FC236}">
                          <a16:creationId xmlns:a16="http://schemas.microsoft.com/office/drawing/2014/main" id="{48B10C4B-9F4A-4740-85F8-E960657914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1" y="0"/>
                      <a:ext cx="1028" cy="10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 altLang="en-US" sz="600">
                          <a:hlinkClick r:id="" action="ppaction://noaction"/>
                        </a:rPr>
                        <a:t>  </a:t>
                      </a:r>
                      <a:r>
                        <a:rPr lang="en-US" altLang="en-US" sz="9000"/>
                        <a:t> </a:t>
                      </a:r>
                      <a:r>
                        <a:rPr lang="en-US" altLang="en-US" sz="600"/>
                        <a:t>                                                           </a:t>
                      </a:r>
                      <a:endParaRPr lang="en-US" altLang="en-US" sz="1100"/>
                    </a:p>
                    <a:p>
                      <a:pPr eaLnBrk="0" hangingPunct="0"/>
                      <a:endParaRPr lang="en-US" altLang="en-US" sz="600"/>
                    </a:p>
                  </p:txBody>
                </p:sp>
              </p:grpSp>
            </p:grpSp>
            <p:sp>
              <p:nvSpPr>
                <p:cNvPr id="16399" name="Rectangle 15">
                  <a:extLst>
                    <a:ext uri="{FF2B5EF4-FFF2-40B4-BE49-F238E27FC236}">
                      <a16:creationId xmlns:a16="http://schemas.microsoft.com/office/drawing/2014/main" id="{EF8F9F64-8D68-EF4F-A2C3-32F81B3B0F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429" cy="108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403" name="Rectangle 19">
              <a:extLst>
                <a:ext uri="{FF2B5EF4-FFF2-40B4-BE49-F238E27FC236}">
                  <a16:creationId xmlns:a16="http://schemas.microsoft.com/office/drawing/2014/main" id="{6FDC8653-0F01-1541-9A45-FBE45935B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435" cy="109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391" name="Picture 7" descr="Control Room">
            <a:hlinkClick r:id="" action="ppaction://noaction"/>
            <a:extLst>
              <a:ext uri="{FF2B5EF4-FFF2-40B4-BE49-F238E27FC236}">
                <a16:creationId xmlns:a16="http://schemas.microsoft.com/office/drawing/2014/main" id="{83D41D28-A953-A64E-BA11-1226A1AAC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37338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Set- Top">
            <a:hlinkClick r:id="rId2" action="ppaction://hlinksldjump"/>
            <a:extLst>
              <a:ext uri="{FF2B5EF4-FFF2-40B4-BE49-F238E27FC236}">
                <a16:creationId xmlns:a16="http://schemas.microsoft.com/office/drawing/2014/main" id="{F85483F7-CF51-9A4D-AD06-5F08E57CD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95800"/>
            <a:ext cx="2209800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MSTV">
            <a:hlinkClick r:id="" action="ppaction://noaction"/>
            <a:extLst>
              <a:ext uri="{FF2B5EF4-FFF2-40B4-BE49-F238E27FC236}">
                <a16:creationId xmlns:a16="http://schemas.microsoft.com/office/drawing/2014/main" id="{6F9F3991-1921-3A47-8BB9-42E8504F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43400"/>
            <a:ext cx="2819400" cy="19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TV Set">
            <a:hlinkClick r:id="" action="ppaction://noaction"/>
            <a:extLst>
              <a:ext uri="{FF2B5EF4-FFF2-40B4-BE49-F238E27FC236}">
                <a16:creationId xmlns:a16="http://schemas.microsoft.com/office/drawing/2014/main" id="{3438CBD7-E64B-5C41-8B0D-862C8A4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28800"/>
            <a:ext cx="21939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2718D46E-FC83-F343-A095-423A5E2A7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High Definition Digital TV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520249E9-A6C5-C741-811C-7C80D59771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HDTV standards being rolled out and completed nationwide since 2008</a:t>
            </a:r>
          </a:p>
          <a:p>
            <a:r>
              <a:rPr lang="en-US" altLang="en-US" dirty="0"/>
              <a:t>Older TVs are obsolete and need digital converters to receive over the air signals </a:t>
            </a:r>
            <a:r>
              <a:rPr lang="en-US" altLang="en-US" dirty="0" err="1"/>
              <a:t>af</a:t>
            </a:r>
            <a:endParaRPr lang="en-US" altLang="en-US" dirty="0"/>
          </a:p>
          <a:p>
            <a:r>
              <a:rPr lang="en-US" altLang="en-US" dirty="0"/>
              <a:t>HDTV has 6 times the resolution of standard TV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CD95688-C398-DD4E-B396-22FE3AF48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Interactive Digital TV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1B42C66-4D73-594E-A14B-281941A36A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highly interactive medium available to practically every household in the  via the Open Cable </a:t>
            </a:r>
            <a:r>
              <a:rPr lang="en-US" altLang="en-US" dirty="0" err="1"/>
              <a:t>Stds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An ability to converge interactivity with live programming in a way in which the viewing public can participate in real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Net result: An engaging consumer experience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49D9BEE-77B0-6040-92A3-9157F5AB6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754063"/>
            <a:ext cx="8228012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1" i="1" dirty="0">
                <a:latin typeface="Arial" panose="020B0604020202020204" pitchFamily="34" charset="0"/>
              </a:rPr>
              <a:t>By 2018, 200 million  homes  had access to     		   Digital Interactive TV.</a:t>
            </a:r>
            <a:endParaRPr lang="en-US" altLang="en-US" b="1" i="1" dirty="0"/>
          </a:p>
          <a:p>
            <a:pPr eaLnBrk="0" hangingPunct="0"/>
            <a:endParaRPr lang="en-US" altLang="en-US" b="1" i="1" dirty="0"/>
          </a:p>
          <a:p>
            <a:pPr eaLnBrk="0" hangingPunct="0"/>
            <a:endParaRPr lang="en-US" altLang="en-US" b="1" i="1" dirty="0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FE2ADC2B-29BB-1F4B-8608-29ED911B1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771650"/>
            <a:ext cx="4592638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Rectangle 4">
            <a:extLst>
              <a:ext uri="{FF2B5EF4-FFF2-40B4-BE49-F238E27FC236}">
                <a16:creationId xmlns:a16="http://schemas.microsoft.com/office/drawing/2014/main" id="{ED5ACAC8-EC8A-0E49-950F-3E32070AE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3048000"/>
            <a:ext cx="8266112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/>
            <a:r>
              <a:rPr lang="en-US" altLang="en-US"/>
              <a:t>The FCC mandated Open Cable Standards require Set Top Box compatibility across ALL cable systems by 2006</a:t>
            </a:r>
          </a:p>
          <a:p>
            <a:pPr lvl="1"/>
            <a:r>
              <a:rPr lang="en-US" altLang="en-US"/>
              <a:t>Open Access to alternate networks</a:t>
            </a:r>
          </a:p>
          <a:p>
            <a:pPr lvl="1"/>
            <a:r>
              <a:rPr lang="en-US" altLang="en-US"/>
              <a:t>The Set Top Box becomes the Computer, the Router, the Playstation  and the Digital Recorder all rolled into one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2DC2DE5F-2846-6349-B0AE-F9AC86B0B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700" y="-1143000"/>
            <a:ext cx="9144000" cy="1143000"/>
          </a:xfrm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02E95C40-8C2C-B14C-B8A1-6E8F2064A3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iTV Applications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642894FF-75FB-D246-8138-B849590C42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9300" y="1430338"/>
            <a:ext cx="7696200" cy="4597400"/>
          </a:xfrm>
        </p:spPr>
        <p:txBody>
          <a:bodyPr/>
          <a:lstStyle/>
          <a:p>
            <a:pPr lvl="1"/>
            <a:r>
              <a:rPr lang="en-US" altLang="en-US"/>
              <a:t>Video on Demand (500-1000 Mpeg2 channels)</a:t>
            </a:r>
          </a:p>
          <a:p>
            <a:pPr lvl="1"/>
            <a:r>
              <a:rPr lang="en-US" altLang="en-US"/>
              <a:t>Information Enhancement</a:t>
            </a:r>
          </a:p>
          <a:p>
            <a:pPr lvl="2"/>
            <a:r>
              <a:rPr lang="en-US" altLang="en-US"/>
              <a:t>Provides viewers with additional information that enhances the TV show  on TV</a:t>
            </a:r>
          </a:p>
          <a:p>
            <a:pPr lvl="2"/>
            <a:r>
              <a:rPr lang="en-US" altLang="en-US"/>
              <a:t>Viewer polling becomes part of the content</a:t>
            </a:r>
          </a:p>
          <a:p>
            <a:pPr lvl="1"/>
            <a:r>
              <a:rPr lang="en-US" altLang="en-US"/>
              <a:t>Commerce Applications (T-Commerce)</a:t>
            </a:r>
          </a:p>
          <a:p>
            <a:pPr lvl="2"/>
            <a:r>
              <a:rPr lang="en-US" altLang="en-US"/>
              <a:t>Provides viewers with  the capability of buying goods &amp; services while watching TV</a:t>
            </a:r>
          </a:p>
          <a:p>
            <a:pPr lvl="2"/>
            <a:r>
              <a:rPr lang="en-US" altLang="en-US"/>
              <a:t>Financial Services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6501D25F-2F88-7044-9BDE-22B2053CE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iTV Applications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F1144B4-66F7-F448-829C-F03021B158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/>
              <a:t>Games, Games, Games</a:t>
            </a:r>
          </a:p>
          <a:p>
            <a:pPr lvl="2"/>
            <a:r>
              <a:rPr lang="en-US" altLang="en-US"/>
              <a:t>Provides viewers with the capability to interact with the TV show content </a:t>
            </a:r>
          </a:p>
          <a:p>
            <a:pPr lvl="2"/>
            <a:r>
              <a:rPr lang="en-US" altLang="en-US"/>
              <a:t>Game shows, </a:t>
            </a:r>
          </a:p>
          <a:p>
            <a:pPr lvl="2"/>
            <a:r>
              <a:rPr lang="en-US" altLang="en-US"/>
              <a:t>Sweepstakes, </a:t>
            </a:r>
          </a:p>
          <a:p>
            <a:pPr lvl="2"/>
            <a:r>
              <a:rPr lang="en-US" altLang="en-US"/>
              <a:t>Voting</a:t>
            </a:r>
          </a:p>
          <a:p>
            <a:pPr lvl="1"/>
            <a:r>
              <a:rPr lang="en-US" altLang="en-US"/>
              <a:t>Internet Access ( Web, Mail, Chat, etc)</a:t>
            </a:r>
          </a:p>
          <a:p>
            <a:pPr lvl="1"/>
            <a:r>
              <a:rPr lang="en-US" altLang="en-US"/>
              <a:t>Home to Home Videoconferencing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>
            <a:extLst>
              <a:ext uri="{FF2B5EF4-FFF2-40B4-BE49-F238E27FC236}">
                <a16:creationId xmlns:a16="http://schemas.microsoft.com/office/drawing/2014/main" id="{3EC7FA89-7387-9D43-97CD-BFA9E6F2B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Adventure</a:t>
            </a:r>
          </a:p>
        </p:txBody>
      </p:sp>
      <p:grpSp>
        <p:nvGrpSpPr>
          <p:cNvPr id="54275" name="Group 1027">
            <a:extLst>
              <a:ext uri="{FF2B5EF4-FFF2-40B4-BE49-F238E27FC236}">
                <a16:creationId xmlns:a16="http://schemas.microsoft.com/office/drawing/2014/main" id="{AF1EDCED-19DF-8A4B-8689-3C38D111BB5D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286000"/>
            <a:ext cx="7620000" cy="4191000"/>
            <a:chOff x="0" y="0"/>
            <a:chExt cx="4163" cy="230"/>
          </a:xfrm>
        </p:grpSpPr>
        <p:sp>
          <p:nvSpPr>
            <p:cNvPr id="54276" name="Rectangle 1028">
              <a:extLst>
                <a:ext uri="{FF2B5EF4-FFF2-40B4-BE49-F238E27FC236}">
                  <a16:creationId xmlns:a16="http://schemas.microsoft.com/office/drawing/2014/main" id="{5313196F-D487-3546-8C07-4643FBD7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163" cy="230"/>
            </a:xfrm>
            <a:prstGeom prst="rect">
              <a:avLst/>
            </a:prstGeom>
            <a:solidFill>
              <a:srgbClr val="33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77" name="Rectangle 1029">
              <a:extLst>
                <a:ext uri="{FF2B5EF4-FFF2-40B4-BE49-F238E27FC236}">
                  <a16:creationId xmlns:a16="http://schemas.microsoft.com/office/drawing/2014/main" id="{7BED5603-05AD-A047-8837-158F727C9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163" cy="230"/>
            </a:xfrm>
            <a:prstGeom prst="rect">
              <a:avLst/>
            </a:prstGeom>
            <a:solidFill>
              <a:srgbClr val="33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altLang="en-US" sz="32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ARE IN A SPLENDID CHAMBER THIRTY FEET HIGH. THE WALLS ARE FROZEN RIVERS OF ORANGE STONE. AN AWKWARD CANYON AND A GOOD PASSAGE EXIT FROM EAST AND WEST SIDES OF THE CHAMBER.</a:t>
              </a:r>
              <a:r>
                <a:rPr lang="en-US" altLang="en-US" sz="3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en-US" sz="3200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0F5B6368-81CA-B74E-B17C-90F80296B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Interactive Cable Box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5D0F5D0-97DE-6D44-B4AC-A4D5415C7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Functionality of a PC, DVR and Home Media Center, all in one</a:t>
            </a:r>
          </a:p>
          <a:p>
            <a:pPr lvl="1"/>
            <a:r>
              <a:rPr lang="en-US" altLang="en-US"/>
              <a:t>High definition video (1920 X 1080)</a:t>
            </a:r>
          </a:p>
          <a:p>
            <a:pPr lvl="1"/>
            <a:r>
              <a:rPr lang="en-US" altLang="en-US"/>
              <a:t>Supports on demand Pay Per View</a:t>
            </a:r>
          </a:p>
          <a:p>
            <a:pPr lvl="1"/>
            <a:r>
              <a:rPr lang="en-US" altLang="en-US"/>
              <a:t>Download any video or audio content in the library including games</a:t>
            </a:r>
          </a:p>
          <a:p>
            <a:pPr lvl="1"/>
            <a:r>
              <a:rPr lang="en-US" altLang="en-US"/>
              <a:t>Record anything at anytime</a:t>
            </a:r>
          </a:p>
          <a:p>
            <a:pPr lvl="1"/>
            <a:r>
              <a:rPr lang="en-US" altLang="en-US"/>
              <a:t>Full Internet Access</a:t>
            </a:r>
          </a:p>
          <a:p>
            <a:pPr lvl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16B1F174-6CD0-EF44-B76F-3CC2CC61F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772400" cy="1143000"/>
          </a:xfrm>
        </p:spPr>
        <p:txBody>
          <a:bodyPr/>
          <a:lstStyle/>
          <a:p>
            <a:r>
              <a:rPr lang="en-US" altLang="en-US" sz="3200"/>
              <a:t>TV and Computing Converging at last!!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98E2F7F8-BAF6-CC46-AD9B-FA7F0F8B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7696200" cy="4114800"/>
          </a:xfrm>
        </p:spPr>
        <p:txBody>
          <a:bodyPr/>
          <a:lstStyle/>
          <a:p>
            <a:r>
              <a:rPr lang="en-US" altLang="en-US" sz="2800" dirty="0"/>
              <a:t>This much discussed event is now starting to occur.</a:t>
            </a:r>
          </a:p>
          <a:p>
            <a:r>
              <a:rPr lang="en-US" altLang="en-US" sz="2800" dirty="0"/>
              <a:t>Hi-def TVs allow computer grade images</a:t>
            </a:r>
          </a:p>
          <a:p>
            <a:r>
              <a:rPr lang="en-US" altLang="en-US" sz="2800" dirty="0"/>
              <a:t>The new computer screen will be 24” and larger</a:t>
            </a:r>
          </a:p>
          <a:p>
            <a:r>
              <a:rPr lang="en-US" altLang="en-US" sz="2800" dirty="0"/>
              <a:t>Thousands of channels will be available over the internet</a:t>
            </a:r>
          </a:p>
          <a:p>
            <a:r>
              <a:rPr lang="en-US" altLang="en-US" sz="2800" dirty="0"/>
              <a:t>Practically anyone can be a broadcaster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6A133D39-E99F-A741-99F1-035379B5A5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  <a:ln/>
        </p:spPr>
        <p:txBody>
          <a:bodyPr anchor="ctr"/>
          <a:lstStyle/>
          <a:p>
            <a:r>
              <a:rPr lang="en-US" altLang="en-US" sz="4400"/>
              <a:t>Internet Television 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BE14EC2-7220-3C42-9C3A-CEE30B85453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/>
        </p:spPr>
        <p:txBody>
          <a:bodyPr/>
          <a:lstStyle/>
          <a:p>
            <a:r>
              <a:rPr lang="en-US" altLang="en-US" sz="4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http://wwitv.com/portal.htm</a:t>
            </a:r>
            <a:endParaRPr lang="en-US" altLang="en-US" sz="4800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86AD849-C333-8A45-BA48-2041F704DAC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470025"/>
          </a:xfrm>
          <a:noFill/>
          <a:ln/>
        </p:spPr>
        <p:txBody>
          <a:bodyPr anchor="ctr"/>
          <a:lstStyle/>
          <a:p>
            <a:r>
              <a:rPr lang="en-US" altLang="en-US" sz="4400"/>
              <a:t>All of this computer power and connectivity has given birth 	to another vital industry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B838984A-5C87-1E45-9FB2-BE9263ACD71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6400800" cy="1752600"/>
          </a:xfrm>
          <a:noFill/>
          <a:ln/>
        </p:spPr>
        <p:txBody>
          <a:bodyPr/>
          <a:lstStyle/>
          <a:p>
            <a:r>
              <a:rPr lang="en-US" altLang="en-US" sz="6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GeekSquad.com !</a:t>
            </a:r>
            <a:endParaRPr lang="en-US" altLang="en-US" sz="6000" dirty="0"/>
          </a:p>
        </p:txBody>
      </p:sp>
      <p:pic>
        <p:nvPicPr>
          <p:cNvPr id="81924" name="Picture 4" descr="gfx_pete_250">
            <a:extLst>
              <a:ext uri="{FF2B5EF4-FFF2-40B4-BE49-F238E27FC236}">
                <a16:creationId xmlns:a16="http://schemas.microsoft.com/office/drawing/2014/main" id="{728829AA-B034-E64A-A3B0-1279D09FB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810000"/>
            <a:ext cx="167163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1940" name="Group 20">
            <a:extLst>
              <a:ext uri="{FF2B5EF4-FFF2-40B4-BE49-F238E27FC236}">
                <a16:creationId xmlns:a16="http://schemas.microsoft.com/office/drawing/2014/main" id="{788CF16C-6FA3-A747-BE53-BE122B4011CB}"/>
              </a:ext>
            </a:extLst>
          </p:cNvPr>
          <p:cNvGraphicFramePr>
            <a:graphicFrameLocks noGrp="1"/>
          </p:cNvGraphicFramePr>
          <p:nvPr/>
        </p:nvGraphicFramePr>
        <p:xfrm>
          <a:off x="1676400" y="5410200"/>
          <a:ext cx="4042093" cy="1356360"/>
        </p:xfrm>
        <a:graphic>
          <a:graphicData uri="http://schemas.openxmlformats.org/drawingml/2006/table">
            <a:tbl>
              <a:tblPr/>
              <a:tblGrid>
                <a:gridCol w="3833813">
                  <a:extLst>
                    <a:ext uri="{9D8B030D-6E8A-4147-A177-3AD203B41FA5}">
                      <a16:colId xmlns:a16="http://schemas.microsoft.com/office/drawing/2014/main" val="12089244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0236394"/>
                    </a:ext>
                  </a:extLst>
                </a:gridCol>
              </a:tblGrid>
              <a:tr h="233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971107"/>
                  </a:ext>
                </a:extLst>
              </a:tr>
              <a:tr h="37623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en-US" sz="2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945693"/>
                  </a:ext>
                </a:extLst>
              </a:tr>
            </a:tbl>
          </a:graphicData>
        </a:graphic>
      </p:graphicFrame>
      <p:sp>
        <p:nvSpPr>
          <p:cNvPr id="81934" name="Text Box 14">
            <a:extLst>
              <a:ext uri="{FF2B5EF4-FFF2-40B4-BE49-F238E27FC236}">
                <a16:creationId xmlns:a16="http://schemas.microsoft.com/office/drawing/2014/main" id="{2A784829-6B33-9943-A0D1-F9B6FE334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4000"/>
            <a:ext cx="579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81936" name="Text Box 16">
            <a:extLst>
              <a:ext uri="{FF2B5EF4-FFF2-40B4-BE49-F238E27FC236}">
                <a16:creationId xmlns:a16="http://schemas.microsoft.com/office/drawing/2014/main" id="{8C3890BC-9B6D-DA40-BBED-EB57B587C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303773C1-EF41-E240-A438-AD5F608D97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2286000"/>
            <a:ext cx="7772400" cy="1143000"/>
          </a:xfrm>
        </p:spPr>
        <p:txBody>
          <a:bodyPr anchor="ctr"/>
          <a:lstStyle/>
          <a:p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4BC9245-67B2-EE4F-85DB-8634E41D234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altLang="en-US" sz="4000" dirty="0"/>
              <a:t>Questions?</a:t>
            </a:r>
          </a:p>
          <a:p>
            <a:endParaRPr lang="en-US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CF2A6-42E7-A86B-6F2B-25DD184D0B01}"/>
              </a:ext>
            </a:extLst>
          </p:cNvPr>
          <p:cNvSpPr txBox="1"/>
          <p:nvPr/>
        </p:nvSpPr>
        <p:spPr>
          <a:xfrm>
            <a:off x="1392477" y="2286000"/>
            <a:ext cx="6472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uuxoThzFPPw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4DBD-700E-9F43-A216-BDD80544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“Adventure” Map….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CE207F3-328B-784E-98B2-8B2733EDB8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403330" y="-4302585"/>
            <a:ext cx="45719" cy="22436911"/>
          </a:xfrm>
          <a:prstGeom prst="rect">
            <a:avLst/>
          </a:prstGeom>
          <a:solidFill>
            <a:srgbClr val="14151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Roboto"/>
              </a:rPr>
              <a:t>  </a:t>
            </a:r>
            <a:r>
              <a:rPr kumimoji="0" lang="en-US" altLang="en-US" sz="21600" b="0" i="0" u="sng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Roboto"/>
                <a:hlinkClick r:id="rId2"/>
              </a:rPr>
              <a:t>      </a:t>
            </a:r>
            <a:r>
              <a:rPr kumimoji="0" lang="en-US" altLang="en-US" sz="700" b="0" i="0" u="sng" strike="noStrike" cap="none" normalizeH="0" baseline="0" dirty="0">
                <a:ln>
                  <a:noFill/>
                </a:ln>
                <a:solidFill>
                  <a:srgbClr val="F1F3F4"/>
                </a:solidFill>
                <a:effectLst/>
                <a:latin typeface="Roboto-Medium"/>
                <a:hlinkClick r:id="rId2"/>
              </a:rPr>
              <a:t>3188 × 2155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"/>
                <a:hlinkClick r:id="rId3"/>
              </a:rPr>
              <a:t>Pinterest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7282" name="Picture 2" descr="Image result for colossal cave adventure map">
            <a:hlinkClick r:id="rId2"/>
            <a:extLst>
              <a:ext uri="{FF2B5EF4-FFF2-40B4-BE49-F238E27FC236}">
                <a16:creationId xmlns:a16="http://schemas.microsoft.com/office/drawing/2014/main" id="{CAA8852E-117D-3541-8F18-376DF0E7A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52329"/>
            <a:ext cx="7391400" cy="498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0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26">
            <a:extLst>
              <a:ext uri="{FF2B5EF4-FFF2-40B4-BE49-F238E27FC236}">
                <a16:creationId xmlns:a16="http://schemas.microsoft.com/office/drawing/2014/main" id="{1A49844A-9FE0-DC49-BE0F-254A3C1F26F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r>
              <a:rPr lang="en-US" altLang="en-US" sz="4400"/>
              <a:t>Star Trek Demo</a:t>
            </a:r>
          </a:p>
        </p:txBody>
      </p:sp>
      <p:sp>
        <p:nvSpPr>
          <p:cNvPr id="55299" name="Rectangle 1027">
            <a:extLst>
              <a:ext uri="{FF2B5EF4-FFF2-40B4-BE49-F238E27FC236}">
                <a16:creationId xmlns:a16="http://schemas.microsoft.com/office/drawing/2014/main" id="{A21D20F7-B1C1-1D48-9CD6-B3B8F76BA1D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alt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en-US" sz="32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</a:t>
            </a:r>
            <a:r>
              <a:rPr lang="en-US" alt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en-US" sz="32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en-US" alt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=4p6qQEDp0Ug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>
            <a:extLst>
              <a:ext uri="{FF2B5EF4-FFF2-40B4-BE49-F238E27FC236}">
                <a16:creationId xmlns:a16="http://schemas.microsoft.com/office/drawing/2014/main" id="{1D7FFD11-9A78-4440-B26F-A0D2CAE1E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“Modern Era” (1969)</a:t>
            </a:r>
          </a:p>
        </p:txBody>
      </p:sp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25A2B454-47AA-BE44-9F0F-F18ED7EC4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“PONG” is born</a:t>
            </a:r>
          </a:p>
          <a:p>
            <a:r>
              <a:rPr lang="en-US" altLang="en-US" dirty="0"/>
              <a:t>First “interactive” game for 2 players</a:t>
            </a:r>
          </a:p>
          <a:p>
            <a:r>
              <a:rPr lang="en-US" altLang="en-US" dirty="0"/>
              <a:t>Sometimes called “Computer Tennis”</a:t>
            </a:r>
          </a:p>
          <a:p>
            <a:r>
              <a:rPr lang="en-US" altLang="en-US" dirty="0"/>
              <a:t>Initially designed to be played on arcade systems, it was then adapted to the first home system that connected to a TV set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10981</TotalTime>
  <Words>1894</Words>
  <Application>Microsoft Macintosh PowerPoint</Application>
  <PresentationFormat>On-screen Show (4:3)</PresentationFormat>
  <Paragraphs>306</Paragraphs>
  <Slides>64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Georgia</vt:lpstr>
      <vt:lpstr>inherit</vt:lpstr>
      <vt:lpstr>Open Sans</vt:lpstr>
      <vt:lpstr>Roboto</vt:lpstr>
      <vt:lpstr>Roboto-Medium</vt:lpstr>
      <vt:lpstr>Tahoma</vt:lpstr>
      <vt:lpstr>Times New Roman</vt:lpstr>
      <vt:lpstr>Verdana</vt:lpstr>
      <vt:lpstr>Wingdings</vt:lpstr>
      <vt:lpstr>Default Design</vt:lpstr>
      <vt:lpstr>Document</vt:lpstr>
      <vt:lpstr>Computer Gaming, Entertainment and other Cool Applications</vt:lpstr>
      <vt:lpstr>PowerPoint Presentation</vt:lpstr>
      <vt:lpstr>An Early Computer Gamer 1983</vt:lpstr>
      <vt:lpstr>Early Computer Games</vt:lpstr>
      <vt:lpstr>The Opening Line for “Adventure”</vt:lpstr>
      <vt:lpstr>Adventure</vt:lpstr>
      <vt:lpstr>“Adventure” Map….</vt:lpstr>
      <vt:lpstr>Star Trek Demo</vt:lpstr>
      <vt:lpstr>The “Modern Era” (1969)</vt:lpstr>
      <vt:lpstr>Pong Demo</vt:lpstr>
      <vt:lpstr>Pong, the first “video”game…1969</vt:lpstr>
      <vt:lpstr>The Home Pong Machine sold by Atari…their first product!</vt:lpstr>
      <vt:lpstr>Magnavox Odyssey 1972</vt:lpstr>
      <vt:lpstr>Intel 4004 Microprocessor - 1972</vt:lpstr>
      <vt:lpstr>Atari 2600…1977</vt:lpstr>
      <vt:lpstr>PAC-MAN !!</vt:lpstr>
      <vt:lpstr>A Parade of Games and  Game Conosoles</vt:lpstr>
      <vt:lpstr>Nintendo Classic introduced several generations to Computer Games</vt:lpstr>
      <vt:lpstr>And what game was played on the Nintendo?</vt:lpstr>
      <vt:lpstr>Super Mario Brothers!!!</vt:lpstr>
      <vt:lpstr>Publishers Model</vt:lpstr>
      <vt:lpstr>Some Game Categories</vt:lpstr>
      <vt:lpstr>Players today in U.S. for Console and PC games.</vt:lpstr>
      <vt:lpstr>Most Popular Games…so far</vt:lpstr>
      <vt:lpstr>PowerPoint Presentation</vt:lpstr>
      <vt:lpstr>Mobile Gaming-The Growth Market</vt:lpstr>
      <vt:lpstr>Gaming Market Size</vt:lpstr>
      <vt:lpstr>Computer Game Technology</vt:lpstr>
      <vt:lpstr> Gaming Software</vt:lpstr>
      <vt:lpstr>PowerPoint Presentation</vt:lpstr>
      <vt:lpstr>Physics Engines</vt:lpstr>
      <vt:lpstr>Physics Engines, don’t always have to follow the laws of Physics!</vt:lpstr>
      <vt:lpstr>Video Gaming Graphics</vt:lpstr>
      <vt:lpstr>X-Box  and PlayStation  the Standards….today anyway</vt:lpstr>
      <vt:lpstr>eSports!!</vt:lpstr>
      <vt:lpstr>Team Competition</vt:lpstr>
      <vt:lpstr>Huge Spectator Events</vt:lpstr>
      <vt:lpstr>Educational Games</vt:lpstr>
      <vt:lpstr>PowerPoint Presentation</vt:lpstr>
      <vt:lpstr>Virtual Reality</vt:lpstr>
      <vt:lpstr>Augmented Reality</vt:lpstr>
      <vt:lpstr>Serious Games</vt:lpstr>
      <vt:lpstr>Training and Simulation</vt:lpstr>
      <vt:lpstr>PowerPoint Presentation</vt:lpstr>
      <vt:lpstr>Computing in the Arts</vt:lpstr>
      <vt:lpstr>Music</vt:lpstr>
      <vt:lpstr>Music, Video and More in your pocket !</vt:lpstr>
      <vt:lpstr>Computers in the Movies</vt:lpstr>
      <vt:lpstr>Computer Generated Imaging and Effects</vt:lpstr>
      <vt:lpstr>Digital (Filmless) Cinema!</vt:lpstr>
      <vt:lpstr>Imagineering</vt:lpstr>
      <vt:lpstr>Architecture</vt:lpstr>
      <vt:lpstr>And Finally, TV</vt:lpstr>
      <vt:lpstr>Interactive High Definition Digital TV</vt:lpstr>
      <vt:lpstr>High Definition Digital TV</vt:lpstr>
      <vt:lpstr>Interactive Digital TV</vt:lpstr>
      <vt:lpstr>PowerPoint Presentation</vt:lpstr>
      <vt:lpstr>iTV Applications</vt:lpstr>
      <vt:lpstr>iTV Applications</vt:lpstr>
      <vt:lpstr>The Interactive Cable Box</vt:lpstr>
      <vt:lpstr>TV and Computing Converging at last!!</vt:lpstr>
      <vt:lpstr>Internet Television </vt:lpstr>
      <vt:lpstr>All of this computer power and connectivity has given birth  to another vital industry</vt:lpstr>
      <vt:lpstr> </vt:lpstr>
    </vt:vector>
  </TitlesOfParts>
  <Company>GTECH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Computers in the Arts</dc:title>
  <dc:creator>Don Stanford</dc:creator>
  <cp:lastModifiedBy>Donald Stanford</cp:lastModifiedBy>
  <cp:revision>58</cp:revision>
  <dcterms:created xsi:type="dcterms:W3CDTF">2002-04-23T23:32:42Z</dcterms:created>
  <dcterms:modified xsi:type="dcterms:W3CDTF">2023-11-08T21:52:09Z</dcterms:modified>
</cp:coreProperties>
</file>